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10287000" cx="18288000"/>
  <p:notesSz cx="18288000" cy="10287000"/>
  <p:embeddedFontLs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Tahom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3590682" y="-25336"/>
            <a:ext cx="11106634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227171" y="3262231"/>
            <a:ext cx="13305155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590682" y="-25336"/>
            <a:ext cx="11106634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5"/>
          <p:cNvSpPr txBox="1"/>
          <p:nvPr>
            <p:ph type="ctrTitle"/>
          </p:nvPr>
        </p:nvSpPr>
        <p:spPr>
          <a:xfrm>
            <a:off x="1016000" y="968376"/>
            <a:ext cx="16256000" cy="18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3590682" y="-25336"/>
            <a:ext cx="11106634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378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590682" y="-25336"/>
            <a:ext cx="11106634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227171" y="3262231"/>
            <a:ext cx="13305155" cy="4692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00" u="none" cap="none" strike="noStrike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dEz8cUXD9VoAGG2w9OvymQXV6cPrNNnX/view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KlSe5ZJTw8kYvL9fOJ2VumhwFdpgDWuy/view" TargetMode="External"/><Relationship Id="rId4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KTNtD9WzK4dZg0MYVM75RBAU5q0aT8KD/view" TargetMode="External"/><Relationship Id="rId4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drive.google.com/file/d/1KdqVhRLjh8Qb2UCYEGqllfYoQJDxnudc/view" TargetMode="External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drive.google.com/file/d/1KUNJfAXJLRjglcifJwitbdRNBenjqrx3/view" TargetMode="External"/><Relationship Id="rId4" Type="http://schemas.openxmlformats.org/officeDocument/2006/relationships/image" Target="../media/image5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rive.google.com/file/d/1-sOQua-CQB_4RHC8WfEKoNfO2ObkhOGi/view" TargetMode="External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Relationship Id="rId4" Type="http://schemas.openxmlformats.org/officeDocument/2006/relationships/image" Target="../media/image33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iso.org/" TargetMode="External"/><Relationship Id="rId4" Type="http://schemas.openxmlformats.org/officeDocument/2006/relationships/hyperlink" Target="http://www.abnt.org.br/" TargetMode="External"/><Relationship Id="rId5" Type="http://schemas.openxmlformats.org/officeDocument/2006/relationships/hyperlink" Target="http://www.lumis.com.br/a-lumis/blog/metodos-" TargetMode="External"/><Relationship Id="rId6" Type="http://schemas.openxmlformats.org/officeDocument/2006/relationships/hyperlink" Target="http://www.devmedia.com.br/ciclos-de-vida-do-software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www.atlassian.com/br/agile/kanban/kanban-vs-" TargetMode="External"/><Relationship Id="rId4" Type="http://schemas.openxmlformats.org/officeDocument/2006/relationships/hyperlink" Target="http://www.redhat.com/pt-br/topics/devops/what-is-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5124150" y="1241632"/>
            <a:ext cx="127959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50">
                <a:solidFill>
                  <a:srgbClr val="3775FF"/>
                </a:solidFill>
                <a:latin typeface="Arial"/>
                <a:ea typeface="Arial"/>
                <a:cs typeface="Arial"/>
                <a:sym typeface="Arial"/>
              </a:rPr>
              <a:t>Ciclos de vida para Sistemas</a:t>
            </a:r>
            <a:endParaRPr b="0" sz="725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None/>
            </a:pPr>
            <a:r>
              <a:rPr b="0" lang="en-US" sz="7250">
                <a:solidFill>
                  <a:srgbClr val="3775FF"/>
                </a:solidFill>
                <a:latin typeface="Arial"/>
                <a:ea typeface="Arial"/>
                <a:cs typeface="Arial"/>
                <a:sym typeface="Arial"/>
              </a:rPr>
              <a:t>de Informação</a:t>
            </a:r>
            <a:endParaRPr b="0" sz="725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7"/>
          <p:cNvGrpSpPr/>
          <p:nvPr/>
        </p:nvGrpSpPr>
        <p:grpSpPr>
          <a:xfrm>
            <a:off x="0" y="0"/>
            <a:ext cx="7844790" cy="10287025"/>
            <a:chOff x="0" y="0"/>
            <a:chExt cx="7844790" cy="10287025"/>
          </a:xfrm>
        </p:grpSpPr>
        <p:sp>
          <p:nvSpPr>
            <p:cNvPr id="48" name="Google Shape;48;p7"/>
            <p:cNvSpPr/>
            <p:nvPr/>
          </p:nvSpPr>
          <p:spPr>
            <a:xfrm>
              <a:off x="0" y="3819550"/>
              <a:ext cx="7844790" cy="6467475"/>
            </a:xfrm>
            <a:custGeom>
              <a:rect b="b" l="l" r="r" t="t"/>
              <a:pathLst>
                <a:path extrusionOk="0" h="6467475" w="7844790">
                  <a:moveTo>
                    <a:pt x="969365" y="6467449"/>
                  </a:moveTo>
                  <a:lnTo>
                    <a:pt x="0" y="5668238"/>
                  </a:lnTo>
                  <a:lnTo>
                    <a:pt x="0" y="6369939"/>
                  </a:lnTo>
                  <a:lnTo>
                    <a:pt x="118262" y="6467449"/>
                  </a:lnTo>
                  <a:lnTo>
                    <a:pt x="969365" y="6467449"/>
                  </a:lnTo>
                  <a:close/>
                </a:path>
                <a:path extrusionOk="0" h="6467475" w="7844790">
                  <a:moveTo>
                    <a:pt x="2688666" y="6467449"/>
                  </a:moveTo>
                  <a:lnTo>
                    <a:pt x="0" y="4250741"/>
                  </a:lnTo>
                  <a:lnTo>
                    <a:pt x="0" y="4955972"/>
                  </a:lnTo>
                  <a:lnTo>
                    <a:pt x="1833295" y="6467449"/>
                  </a:lnTo>
                  <a:lnTo>
                    <a:pt x="2688666" y="6467449"/>
                  </a:lnTo>
                  <a:close/>
                </a:path>
                <a:path extrusionOk="0" h="6467475" w="7844790">
                  <a:moveTo>
                    <a:pt x="4412259" y="6467449"/>
                  </a:moveTo>
                  <a:lnTo>
                    <a:pt x="0" y="2829712"/>
                  </a:lnTo>
                  <a:lnTo>
                    <a:pt x="0" y="3534943"/>
                  </a:lnTo>
                  <a:lnTo>
                    <a:pt x="3556876" y="6467449"/>
                  </a:lnTo>
                  <a:lnTo>
                    <a:pt x="4412259" y="6467449"/>
                  </a:lnTo>
                  <a:close/>
                </a:path>
                <a:path extrusionOk="0" h="6467475" w="7844790">
                  <a:moveTo>
                    <a:pt x="6135840" y="6467449"/>
                  </a:moveTo>
                  <a:lnTo>
                    <a:pt x="0" y="1408684"/>
                  </a:lnTo>
                  <a:lnTo>
                    <a:pt x="0" y="2113915"/>
                  </a:lnTo>
                  <a:lnTo>
                    <a:pt x="5280457" y="6467449"/>
                  </a:lnTo>
                  <a:lnTo>
                    <a:pt x="6135840" y="6467449"/>
                  </a:lnTo>
                  <a:close/>
                </a:path>
                <a:path extrusionOk="0" h="6467475" w="7844790">
                  <a:moveTo>
                    <a:pt x="7844447" y="6467449"/>
                  </a:moveTo>
                  <a:lnTo>
                    <a:pt x="0" y="0"/>
                  </a:lnTo>
                  <a:lnTo>
                    <a:pt x="0" y="696404"/>
                  </a:lnTo>
                  <a:lnTo>
                    <a:pt x="6999770" y="6467449"/>
                  </a:lnTo>
                  <a:lnTo>
                    <a:pt x="7844447" y="6467449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1366" y="0"/>
              <a:ext cx="6487795" cy="6497320"/>
            </a:xfrm>
            <a:custGeom>
              <a:rect b="b" l="l" r="r" t="t"/>
              <a:pathLst>
                <a:path extrusionOk="0" h="6497320" w="6487795">
                  <a:moveTo>
                    <a:pt x="0" y="6496844"/>
                  </a:moveTo>
                  <a:lnTo>
                    <a:pt x="0" y="0"/>
                  </a:lnTo>
                  <a:lnTo>
                    <a:pt x="6487733" y="0"/>
                  </a:lnTo>
                  <a:lnTo>
                    <a:pt x="0" y="6496844"/>
                  </a:lnTo>
                  <a:close/>
                </a:path>
              </a:pathLst>
            </a:custGeom>
            <a:solidFill>
              <a:srgbClr val="13378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0" name="Google Shape;50;p7"/>
          <p:cNvSpPr txBox="1"/>
          <p:nvPr/>
        </p:nvSpPr>
        <p:spPr>
          <a:xfrm>
            <a:off x="9918300" y="5477499"/>
            <a:ext cx="7705200" cy="4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r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Álvaro Ala</a:t>
            </a:r>
            <a:endParaRPr sz="6000"/>
          </a:p>
          <a:p>
            <a:pPr indent="0" lvl="0" marL="0" marR="508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Amanda Estrela</a:t>
            </a:r>
            <a:endParaRPr sz="6000"/>
          </a:p>
          <a:p>
            <a:pPr indent="0" lvl="0" marL="0" marR="508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Andressa Oliveira</a:t>
            </a:r>
            <a:endParaRPr sz="6000"/>
          </a:p>
          <a:p>
            <a:pPr indent="-1826260" lvl="0" marL="1838325" marR="5080" rtl="0" algn="r">
              <a:lnSpc>
                <a:spcPct val="792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Matheus F Prudente</a:t>
            </a:r>
            <a:endParaRPr sz="6000">
              <a:solidFill>
                <a:srgbClr val="FFFFFF"/>
              </a:solidFill>
            </a:endParaRPr>
          </a:p>
          <a:p>
            <a:pPr indent="-1826260" lvl="0" marL="1838325" marR="5080" rtl="0" algn="r">
              <a:lnSpc>
                <a:spcPct val="79200"/>
              </a:lnSpc>
              <a:spcBef>
                <a:spcPts val="745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Rodolffo Nivass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0" y="11"/>
            <a:ext cx="5380990" cy="5380990"/>
          </a:xfrm>
          <a:custGeom>
            <a:rect b="b" l="l" r="r" t="t"/>
            <a:pathLst>
              <a:path extrusionOk="0" h="5380990" w="5380990">
                <a:moveTo>
                  <a:pt x="646518" y="0"/>
                </a:moveTo>
                <a:lnTo>
                  <a:pt x="60045" y="0"/>
                </a:lnTo>
                <a:lnTo>
                  <a:pt x="0" y="60045"/>
                </a:lnTo>
                <a:lnTo>
                  <a:pt x="0" y="646518"/>
                </a:lnTo>
                <a:lnTo>
                  <a:pt x="646518" y="0"/>
                </a:lnTo>
                <a:close/>
              </a:path>
              <a:path extrusionOk="0" h="5380990" w="5380990">
                <a:moveTo>
                  <a:pt x="1831251" y="0"/>
                </a:moveTo>
                <a:lnTo>
                  <a:pt x="1241831" y="0"/>
                </a:lnTo>
                <a:lnTo>
                  <a:pt x="0" y="1241831"/>
                </a:lnTo>
                <a:lnTo>
                  <a:pt x="0" y="1831263"/>
                </a:lnTo>
                <a:lnTo>
                  <a:pt x="1831251" y="0"/>
                </a:lnTo>
                <a:close/>
              </a:path>
              <a:path extrusionOk="0" h="5380990" w="5380990">
                <a:moveTo>
                  <a:pt x="3018942" y="0"/>
                </a:moveTo>
                <a:lnTo>
                  <a:pt x="2429522" y="0"/>
                </a:lnTo>
                <a:lnTo>
                  <a:pt x="0" y="2429522"/>
                </a:lnTo>
                <a:lnTo>
                  <a:pt x="0" y="3018942"/>
                </a:lnTo>
                <a:lnTo>
                  <a:pt x="3018942" y="0"/>
                </a:lnTo>
                <a:close/>
              </a:path>
              <a:path extrusionOk="0" h="5380990" w="5380990">
                <a:moveTo>
                  <a:pt x="4206621" y="0"/>
                </a:moveTo>
                <a:lnTo>
                  <a:pt x="3617201" y="0"/>
                </a:lnTo>
                <a:lnTo>
                  <a:pt x="0" y="3617201"/>
                </a:lnTo>
                <a:lnTo>
                  <a:pt x="0" y="4206633"/>
                </a:lnTo>
                <a:lnTo>
                  <a:pt x="4206621" y="0"/>
                </a:lnTo>
                <a:close/>
              </a:path>
              <a:path extrusionOk="0" h="5380990" w="5380990">
                <a:moveTo>
                  <a:pt x="5380850" y="0"/>
                </a:moveTo>
                <a:lnTo>
                  <a:pt x="4801946" y="0"/>
                </a:lnTo>
                <a:lnTo>
                  <a:pt x="0" y="4801946"/>
                </a:lnTo>
                <a:lnTo>
                  <a:pt x="0" y="5380850"/>
                </a:lnTo>
                <a:lnTo>
                  <a:pt x="538085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0" name="Google Shape;140;p16"/>
          <p:cNvSpPr/>
          <p:nvPr/>
        </p:nvSpPr>
        <p:spPr>
          <a:xfrm>
            <a:off x="14684099" y="6676944"/>
            <a:ext cx="3600450" cy="3609975"/>
          </a:xfrm>
          <a:custGeom>
            <a:rect b="b" l="l" r="r" t="t"/>
            <a:pathLst>
              <a:path extrusionOk="0" h="3609975" w="3600450">
                <a:moveTo>
                  <a:pt x="3600330" y="0"/>
                </a:moveTo>
                <a:lnTo>
                  <a:pt x="3600330" y="3609974"/>
                </a:lnTo>
                <a:lnTo>
                  <a:pt x="0" y="3609974"/>
                </a:lnTo>
                <a:lnTo>
                  <a:pt x="3600330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1" name="Google Shape;141;p16"/>
          <p:cNvSpPr txBox="1"/>
          <p:nvPr>
            <p:ph type="title"/>
          </p:nvPr>
        </p:nvSpPr>
        <p:spPr>
          <a:xfrm>
            <a:off x="3794621" y="3387727"/>
            <a:ext cx="101607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-1669414" lvl="0" marL="1681479" marR="508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Principais Fases  do sistema</a:t>
            </a:r>
            <a:endParaRPr sz="9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/>
        </p:nvSpPr>
        <p:spPr>
          <a:xfrm>
            <a:off x="11754663" y="5870995"/>
            <a:ext cx="399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2011	2018	2019	2020	2021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1565228" y="1122092"/>
            <a:ext cx="4375785" cy="8255"/>
          </a:xfrm>
          <a:custGeom>
            <a:rect b="b" l="l" r="r" t="t"/>
            <a:pathLst>
              <a:path extrusionOk="0" h="8255" w="4375784">
                <a:moveTo>
                  <a:pt x="4375760" y="7865"/>
                </a:moveTo>
                <a:lnTo>
                  <a:pt x="0" y="7865"/>
                </a:lnTo>
                <a:lnTo>
                  <a:pt x="0" y="0"/>
                </a:lnTo>
                <a:lnTo>
                  <a:pt x="4375760" y="0"/>
                </a:lnTo>
                <a:lnTo>
                  <a:pt x="4375760" y="7865"/>
                </a:lnTo>
                <a:close/>
              </a:path>
            </a:pathLst>
          </a:custGeom>
          <a:solidFill>
            <a:srgbClr val="EFEFEF">
              <a:alpha val="2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48" name="Google Shape;148;p17"/>
          <p:cNvGrpSpPr/>
          <p:nvPr/>
        </p:nvGrpSpPr>
        <p:grpSpPr>
          <a:xfrm>
            <a:off x="11565204" y="1350872"/>
            <a:ext cx="4376419" cy="4352290"/>
            <a:chOff x="11565204" y="1350872"/>
            <a:chExt cx="4376419" cy="4352290"/>
          </a:xfrm>
        </p:grpSpPr>
        <p:sp>
          <p:nvSpPr>
            <p:cNvPr id="149" name="Google Shape;149;p17"/>
            <p:cNvSpPr/>
            <p:nvPr/>
          </p:nvSpPr>
          <p:spPr>
            <a:xfrm>
              <a:off x="11565217" y="2265234"/>
              <a:ext cx="4375785" cy="2294255"/>
            </a:xfrm>
            <a:custGeom>
              <a:rect b="b" l="l" r="r" t="t"/>
              <a:pathLst>
                <a:path extrusionOk="0" h="2294254" w="4375784">
                  <a:moveTo>
                    <a:pt x="4375772" y="2286279"/>
                  </a:moveTo>
                  <a:lnTo>
                    <a:pt x="0" y="2286279"/>
                  </a:lnTo>
                  <a:lnTo>
                    <a:pt x="0" y="2294140"/>
                  </a:lnTo>
                  <a:lnTo>
                    <a:pt x="4375772" y="2294140"/>
                  </a:lnTo>
                  <a:lnTo>
                    <a:pt x="4375772" y="2286279"/>
                  </a:lnTo>
                  <a:close/>
                </a:path>
                <a:path extrusionOk="0" h="2294254" w="4375784">
                  <a:moveTo>
                    <a:pt x="4375772" y="1143139"/>
                  </a:moveTo>
                  <a:lnTo>
                    <a:pt x="0" y="1143139"/>
                  </a:lnTo>
                  <a:lnTo>
                    <a:pt x="0" y="1151001"/>
                  </a:lnTo>
                  <a:lnTo>
                    <a:pt x="4375772" y="1151001"/>
                  </a:lnTo>
                  <a:lnTo>
                    <a:pt x="4375772" y="1143139"/>
                  </a:lnTo>
                  <a:close/>
                </a:path>
                <a:path extrusionOk="0" h="2294254" w="4375784">
                  <a:moveTo>
                    <a:pt x="4375772" y="0"/>
                  </a:moveTo>
                  <a:lnTo>
                    <a:pt x="0" y="0"/>
                  </a:lnTo>
                  <a:lnTo>
                    <a:pt x="0" y="7874"/>
                  </a:lnTo>
                  <a:lnTo>
                    <a:pt x="4375772" y="7874"/>
                  </a:lnTo>
                  <a:lnTo>
                    <a:pt x="4375772" y="0"/>
                  </a:lnTo>
                  <a:close/>
                </a:path>
              </a:pathLst>
            </a:custGeom>
            <a:solidFill>
              <a:srgbClr val="EFEFEF">
                <a:alpha val="2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1565228" y="5694649"/>
              <a:ext cx="4375785" cy="8255"/>
            </a:xfrm>
            <a:custGeom>
              <a:rect b="b" l="l" r="r" t="t"/>
              <a:pathLst>
                <a:path extrusionOk="0" h="8254" w="4375784">
                  <a:moveTo>
                    <a:pt x="4375760" y="7865"/>
                  </a:moveTo>
                  <a:lnTo>
                    <a:pt x="0" y="7865"/>
                  </a:lnTo>
                  <a:lnTo>
                    <a:pt x="0" y="0"/>
                  </a:lnTo>
                  <a:lnTo>
                    <a:pt x="4375760" y="0"/>
                  </a:lnTo>
                  <a:lnTo>
                    <a:pt x="4375760" y="7865"/>
                  </a:lnTo>
                  <a:close/>
                </a:path>
              </a:pathLst>
            </a:custGeom>
            <a:solidFill>
              <a:srgbClr val="EFEFEF">
                <a:alpha val="5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1565204" y="1350872"/>
              <a:ext cx="4376419" cy="4352290"/>
            </a:xfrm>
            <a:custGeom>
              <a:rect b="b" l="l" r="r" t="t"/>
              <a:pathLst>
                <a:path extrusionOk="0" h="4352290" w="4376419">
                  <a:moveTo>
                    <a:pt x="787641" y="3495891"/>
                  </a:moveTo>
                  <a:lnTo>
                    <a:pt x="782688" y="3471341"/>
                  </a:lnTo>
                  <a:lnTo>
                    <a:pt x="769188" y="3451301"/>
                  </a:lnTo>
                  <a:lnTo>
                    <a:pt x="749160" y="3437775"/>
                  </a:lnTo>
                  <a:lnTo>
                    <a:pt x="724636" y="3432822"/>
                  </a:lnTo>
                  <a:lnTo>
                    <a:pt x="63017" y="3432822"/>
                  </a:lnTo>
                  <a:lnTo>
                    <a:pt x="38481" y="3437775"/>
                  </a:lnTo>
                  <a:lnTo>
                    <a:pt x="18453" y="3451301"/>
                  </a:lnTo>
                  <a:lnTo>
                    <a:pt x="4953" y="3471341"/>
                  </a:lnTo>
                  <a:lnTo>
                    <a:pt x="0" y="3495891"/>
                  </a:lnTo>
                  <a:lnTo>
                    <a:pt x="0" y="4352188"/>
                  </a:lnTo>
                  <a:lnTo>
                    <a:pt x="787641" y="4352188"/>
                  </a:lnTo>
                  <a:lnTo>
                    <a:pt x="787641" y="3495891"/>
                  </a:lnTo>
                  <a:close/>
                </a:path>
                <a:path extrusionOk="0" h="4352290" w="4376419">
                  <a:moveTo>
                    <a:pt x="1684680" y="2008339"/>
                  </a:moveTo>
                  <a:lnTo>
                    <a:pt x="1679727" y="1983790"/>
                  </a:lnTo>
                  <a:lnTo>
                    <a:pt x="1666227" y="1963737"/>
                  </a:lnTo>
                  <a:lnTo>
                    <a:pt x="1646199" y="1950224"/>
                  </a:lnTo>
                  <a:lnTo>
                    <a:pt x="1621675" y="1945259"/>
                  </a:lnTo>
                  <a:lnTo>
                    <a:pt x="960043" y="1945259"/>
                  </a:lnTo>
                  <a:lnTo>
                    <a:pt x="935520" y="1950224"/>
                  </a:lnTo>
                  <a:lnTo>
                    <a:pt x="915492" y="1963737"/>
                  </a:lnTo>
                  <a:lnTo>
                    <a:pt x="901992" y="1983790"/>
                  </a:lnTo>
                  <a:lnTo>
                    <a:pt x="897039" y="2008339"/>
                  </a:lnTo>
                  <a:lnTo>
                    <a:pt x="897039" y="4352188"/>
                  </a:lnTo>
                  <a:lnTo>
                    <a:pt x="1684680" y="4352188"/>
                  </a:lnTo>
                  <a:lnTo>
                    <a:pt x="1684680" y="2008339"/>
                  </a:lnTo>
                  <a:close/>
                </a:path>
                <a:path extrusionOk="0" h="4352290" w="4376419">
                  <a:moveTo>
                    <a:pt x="2581719" y="1779485"/>
                  </a:moveTo>
                  <a:lnTo>
                    <a:pt x="2576766" y="1754924"/>
                  </a:lnTo>
                  <a:lnTo>
                    <a:pt x="2563266" y="1734883"/>
                  </a:lnTo>
                  <a:lnTo>
                    <a:pt x="2543238" y="1721370"/>
                  </a:lnTo>
                  <a:lnTo>
                    <a:pt x="2518714" y="1716405"/>
                  </a:lnTo>
                  <a:lnTo>
                    <a:pt x="1857082" y="1716405"/>
                  </a:lnTo>
                  <a:lnTo>
                    <a:pt x="1812531" y="1734883"/>
                  </a:lnTo>
                  <a:lnTo>
                    <a:pt x="1794078" y="1779485"/>
                  </a:lnTo>
                  <a:lnTo>
                    <a:pt x="1794078" y="4352188"/>
                  </a:lnTo>
                  <a:lnTo>
                    <a:pt x="2581719" y="4352188"/>
                  </a:lnTo>
                  <a:lnTo>
                    <a:pt x="2581719" y="1779485"/>
                  </a:lnTo>
                  <a:close/>
                </a:path>
                <a:path extrusionOk="0" h="4352290" w="4376419">
                  <a:moveTo>
                    <a:pt x="3478758" y="1436192"/>
                  </a:moveTo>
                  <a:lnTo>
                    <a:pt x="3473805" y="1411643"/>
                  </a:lnTo>
                  <a:lnTo>
                    <a:pt x="3460305" y="1391602"/>
                  </a:lnTo>
                  <a:lnTo>
                    <a:pt x="3440277" y="1378077"/>
                  </a:lnTo>
                  <a:lnTo>
                    <a:pt x="3415754" y="1373124"/>
                  </a:lnTo>
                  <a:lnTo>
                    <a:pt x="2754122" y="1373124"/>
                  </a:lnTo>
                  <a:lnTo>
                    <a:pt x="2729598" y="1378077"/>
                  </a:lnTo>
                  <a:lnTo>
                    <a:pt x="2709570" y="1391602"/>
                  </a:lnTo>
                  <a:lnTo>
                    <a:pt x="2696070" y="1411643"/>
                  </a:lnTo>
                  <a:lnTo>
                    <a:pt x="2691117" y="1436192"/>
                  </a:lnTo>
                  <a:lnTo>
                    <a:pt x="2691117" y="4352188"/>
                  </a:lnTo>
                  <a:lnTo>
                    <a:pt x="3478758" y="4352188"/>
                  </a:lnTo>
                  <a:lnTo>
                    <a:pt x="3478758" y="1436192"/>
                  </a:lnTo>
                  <a:close/>
                </a:path>
                <a:path extrusionOk="0" h="4352290" w="4376419">
                  <a:moveTo>
                    <a:pt x="4375797" y="63068"/>
                  </a:moveTo>
                  <a:lnTo>
                    <a:pt x="4370844" y="38519"/>
                  </a:lnTo>
                  <a:lnTo>
                    <a:pt x="4357344" y="18465"/>
                  </a:lnTo>
                  <a:lnTo>
                    <a:pt x="4337316" y="4953"/>
                  </a:lnTo>
                  <a:lnTo>
                    <a:pt x="4312780" y="0"/>
                  </a:lnTo>
                  <a:lnTo>
                    <a:pt x="3651161" y="0"/>
                  </a:lnTo>
                  <a:lnTo>
                    <a:pt x="3626637" y="4953"/>
                  </a:lnTo>
                  <a:lnTo>
                    <a:pt x="3606609" y="18465"/>
                  </a:lnTo>
                  <a:lnTo>
                    <a:pt x="3593109" y="38519"/>
                  </a:lnTo>
                  <a:lnTo>
                    <a:pt x="3588156" y="63068"/>
                  </a:lnTo>
                  <a:lnTo>
                    <a:pt x="3588156" y="4352188"/>
                  </a:lnTo>
                  <a:lnTo>
                    <a:pt x="4375797" y="4352188"/>
                  </a:lnTo>
                  <a:lnTo>
                    <a:pt x="4375797" y="63068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11233195" y="1012353"/>
            <a:ext cx="217804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40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1233195" y="2156194"/>
            <a:ext cx="217804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30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11233195" y="3300036"/>
            <a:ext cx="217804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11233195" y="4443877"/>
            <a:ext cx="217804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1329113" y="5587719"/>
            <a:ext cx="121920" cy="227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EFEFE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endParaRPr sz="1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3174435" y="2012958"/>
            <a:ext cx="44298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47" y="8391459"/>
            <a:ext cx="3190875" cy="1428750"/>
          </a:xfrm>
          <a:custGeom>
            <a:rect b="b" l="l" r="r" t="t"/>
            <a:pathLst>
              <a:path extrusionOk="0" h="1428750" w="3190875">
                <a:moveTo>
                  <a:pt x="3190833" y="714739"/>
                </a:moveTo>
                <a:lnTo>
                  <a:pt x="2940658" y="1428749"/>
                </a:lnTo>
                <a:lnTo>
                  <a:pt x="819081" y="1426926"/>
                </a:lnTo>
                <a:lnTo>
                  <a:pt x="0" y="1428749"/>
                </a:lnTo>
                <a:lnTo>
                  <a:pt x="0" y="0"/>
                </a:lnTo>
                <a:lnTo>
                  <a:pt x="2940658" y="0"/>
                </a:lnTo>
                <a:lnTo>
                  <a:pt x="3190833" y="714739"/>
                </a:lnTo>
                <a:close/>
              </a:path>
            </a:pathLst>
          </a:custGeom>
          <a:solidFill>
            <a:srgbClr val="E37E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17"/>
          <p:cNvSpPr txBox="1"/>
          <p:nvPr/>
        </p:nvSpPr>
        <p:spPr>
          <a:xfrm>
            <a:off x="1076575" y="8864025"/>
            <a:ext cx="17433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IDEIA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17"/>
          <p:cNvSpPr/>
          <p:nvPr/>
        </p:nvSpPr>
        <p:spPr>
          <a:xfrm>
            <a:off x="14684099" y="6676938"/>
            <a:ext cx="3600450" cy="3609975"/>
          </a:xfrm>
          <a:custGeom>
            <a:rect b="b" l="l" r="r" t="t"/>
            <a:pathLst>
              <a:path extrusionOk="0" h="3609975" w="3600450">
                <a:moveTo>
                  <a:pt x="3600330" y="0"/>
                </a:moveTo>
                <a:lnTo>
                  <a:pt x="3600330" y="3609974"/>
                </a:lnTo>
                <a:lnTo>
                  <a:pt x="0" y="3609974"/>
                </a:lnTo>
                <a:lnTo>
                  <a:pt x="3600330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17"/>
          <p:cNvSpPr txBox="1"/>
          <p:nvPr/>
        </p:nvSpPr>
        <p:spPr>
          <a:xfrm>
            <a:off x="3174425" y="3527375"/>
            <a:ext cx="65013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50">
                <a:solidFill>
                  <a:srgbClr val="EFEFEF"/>
                </a:solidFill>
              </a:rPr>
              <a:t>Viabilidade, custos, aspectos técnicos e todo tipo de investigação preliminar que pode reduzir os riscos e potencializar a tomada de decisão.</a:t>
            </a:r>
            <a:endParaRPr sz="3650"/>
          </a:p>
        </p:txBody>
      </p:sp>
      <p:sp>
        <p:nvSpPr>
          <p:cNvPr id="163" name="Google Shape;163;p17"/>
          <p:cNvSpPr txBox="1"/>
          <p:nvPr/>
        </p:nvSpPr>
        <p:spPr>
          <a:xfrm>
            <a:off x="11110725" y="6254250"/>
            <a:ext cx="48303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50">
                <a:solidFill>
                  <a:srgbClr val="EFEFEF"/>
                </a:solidFill>
              </a:rPr>
              <a:t>Média de venda em bilhões no Brasil em relação do e-commerce ao longo dos anos</a:t>
            </a:r>
            <a:endParaRPr sz="265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5274" y="4544581"/>
            <a:ext cx="78104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4871" y="4610682"/>
            <a:ext cx="590549" cy="5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27817" y="5996782"/>
            <a:ext cx="581024" cy="457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8"/>
          <p:cNvGrpSpPr/>
          <p:nvPr/>
        </p:nvGrpSpPr>
        <p:grpSpPr>
          <a:xfrm>
            <a:off x="13691489" y="5143500"/>
            <a:ext cx="4593061" cy="5143414"/>
            <a:chOff x="13691489" y="5143500"/>
            <a:chExt cx="4593061" cy="5143414"/>
          </a:xfrm>
        </p:grpSpPr>
        <p:pic>
          <p:nvPicPr>
            <p:cNvPr id="172" name="Google Shape;17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91489" y="5143500"/>
              <a:ext cx="2009774" cy="1600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8"/>
            <p:cNvSpPr/>
            <p:nvPr/>
          </p:nvSpPr>
          <p:spPr>
            <a:xfrm>
              <a:off x="14684100" y="6676939"/>
              <a:ext cx="3600450" cy="3609975"/>
            </a:xfrm>
            <a:custGeom>
              <a:rect b="b" l="l" r="r" t="t"/>
              <a:pathLst>
                <a:path extrusionOk="0" h="3609975" w="3600450">
                  <a:moveTo>
                    <a:pt x="3600330" y="0"/>
                  </a:moveTo>
                  <a:lnTo>
                    <a:pt x="3600330" y="3609974"/>
                  </a:lnTo>
                  <a:lnTo>
                    <a:pt x="0" y="3609974"/>
                  </a:lnTo>
                  <a:lnTo>
                    <a:pt x="3600330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74" name="Google Shape;174;p18"/>
          <p:cNvSpPr txBox="1"/>
          <p:nvPr>
            <p:ph type="title"/>
          </p:nvPr>
        </p:nvSpPr>
        <p:spPr>
          <a:xfrm>
            <a:off x="4039488" y="1615155"/>
            <a:ext cx="10209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Planejamento ou Projeto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18"/>
          <p:cNvGrpSpPr/>
          <p:nvPr/>
        </p:nvGrpSpPr>
        <p:grpSpPr>
          <a:xfrm>
            <a:off x="4148288" y="3248679"/>
            <a:ext cx="152399" cy="828674"/>
            <a:chOff x="4148288" y="3248679"/>
            <a:chExt cx="152399" cy="828674"/>
          </a:xfrm>
        </p:grpSpPr>
        <p:pic>
          <p:nvPicPr>
            <p:cNvPr id="176" name="Google Shape;176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48288" y="3248679"/>
              <a:ext cx="152399" cy="152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48288" y="3924954"/>
              <a:ext cx="152399" cy="152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8288" y="5277503"/>
            <a:ext cx="152399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8288" y="6630053"/>
            <a:ext cx="152399" cy="1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4503200" y="2879725"/>
            <a:ext cx="55797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10858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EFEFEF"/>
                </a:solidFill>
              </a:rPr>
              <a:t>Planejar o software  Definir um Design e uma  interface</a:t>
            </a:r>
            <a:endParaRPr sz="3800"/>
          </a:p>
          <a:p>
            <a:pPr indent="0" lvl="0" marL="12700" marR="5080" rtl="0" algn="just">
              <a:lnSpc>
                <a:spcPct val="115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EFEFEF"/>
                </a:solidFill>
              </a:rPr>
              <a:t>Escolher qual linguagem  utilizar</a:t>
            </a:r>
            <a:endParaRPr sz="3800"/>
          </a:p>
          <a:p>
            <a:pPr indent="0" lvl="0" marL="12700" marR="0" rtl="0" algn="just">
              <a:lnSpc>
                <a:spcPct val="115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EFEFEF"/>
                </a:solidFill>
              </a:rPr>
              <a:t>Definir uma arquitetura e</a:t>
            </a:r>
            <a:endParaRPr sz="3800"/>
          </a:p>
          <a:p>
            <a:pPr indent="0" lvl="0" marL="12700" marR="0" rtl="0" algn="just">
              <a:lnSpc>
                <a:spcPct val="115000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EFEFEF"/>
                </a:solidFill>
              </a:rPr>
              <a:t>modelo desse sistema</a:t>
            </a:r>
            <a:endParaRPr sz="3800"/>
          </a:p>
        </p:txBody>
      </p:sp>
      <p:sp>
        <p:nvSpPr>
          <p:cNvPr id="181" name="Google Shape;181;p18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82" name="Google Shape;182;p18"/>
          <p:cNvGrpSpPr/>
          <p:nvPr/>
        </p:nvGrpSpPr>
        <p:grpSpPr>
          <a:xfrm>
            <a:off x="47" y="8480499"/>
            <a:ext cx="6500565" cy="1434600"/>
            <a:chOff x="47" y="8480499"/>
            <a:chExt cx="6500565" cy="1434600"/>
          </a:xfrm>
        </p:grpSpPr>
        <p:sp>
          <p:nvSpPr>
            <p:cNvPr id="183" name="Google Shape;183;p18"/>
            <p:cNvSpPr/>
            <p:nvPr/>
          </p:nvSpPr>
          <p:spPr>
            <a:xfrm>
              <a:off x="3185788" y="8482245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E37E44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3576437" y="8486349"/>
              <a:ext cx="2924175" cy="1428750"/>
            </a:xfrm>
            <a:custGeom>
              <a:rect b="b" l="l" r="r" t="t"/>
              <a:pathLst>
                <a:path extrusionOk="0" h="1428750" w="2924175">
                  <a:moveTo>
                    <a:pt x="2924024" y="714739"/>
                  </a:moveTo>
                  <a:lnTo>
                    <a:pt x="2673391" y="1428749"/>
                  </a:lnTo>
                  <a:lnTo>
                    <a:pt x="745974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673391" y="0"/>
                  </a:lnTo>
                  <a:lnTo>
                    <a:pt x="2924024" y="714739"/>
                  </a:lnTo>
                  <a:close/>
                </a:path>
              </a:pathLst>
            </a:custGeom>
            <a:solidFill>
              <a:srgbClr val="E37E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7" y="8480499"/>
              <a:ext cx="3190875" cy="1428750"/>
            </a:xfrm>
            <a:custGeom>
              <a:rect b="b" l="l" r="r" t="t"/>
              <a:pathLst>
                <a:path extrusionOk="0" h="1428750" w="3190875">
                  <a:moveTo>
                    <a:pt x="3190833" y="714739"/>
                  </a:moveTo>
                  <a:lnTo>
                    <a:pt x="2940658" y="1428749"/>
                  </a:lnTo>
                  <a:lnTo>
                    <a:pt x="819081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940658" y="0"/>
                  </a:lnTo>
                  <a:lnTo>
                    <a:pt x="3190833" y="714739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6" name="Google Shape;186;p18"/>
          <p:cNvSpPr txBox="1"/>
          <p:nvPr/>
        </p:nvSpPr>
        <p:spPr>
          <a:xfrm>
            <a:off x="4099429" y="9004619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PLANO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1016000" y="9008888"/>
            <a:ext cx="1620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IDEIA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4065002" y="1790361"/>
            <a:ext cx="9900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Fase de Implementação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14684099" y="6676939"/>
            <a:ext cx="3600450" cy="3609975"/>
          </a:xfrm>
          <a:custGeom>
            <a:rect b="b" l="l" r="r" t="t"/>
            <a:pathLst>
              <a:path extrusionOk="0" h="3609975" w="3600450">
                <a:moveTo>
                  <a:pt x="3600330" y="0"/>
                </a:moveTo>
                <a:lnTo>
                  <a:pt x="3600330" y="3609974"/>
                </a:lnTo>
                <a:lnTo>
                  <a:pt x="0" y="3609974"/>
                </a:lnTo>
                <a:lnTo>
                  <a:pt x="3600330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19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-3" y="8472886"/>
            <a:ext cx="10416179" cy="1430498"/>
            <a:chOff x="47" y="8480498"/>
            <a:chExt cx="10416179" cy="1430498"/>
          </a:xfrm>
        </p:grpSpPr>
        <p:sp>
          <p:nvSpPr>
            <p:cNvPr id="196" name="Google Shape;196;p19"/>
            <p:cNvSpPr/>
            <p:nvPr/>
          </p:nvSpPr>
          <p:spPr>
            <a:xfrm>
              <a:off x="3185788" y="8482246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4F616B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491814" y="8482204"/>
              <a:ext cx="466725" cy="1428750"/>
            </a:xfrm>
            <a:custGeom>
              <a:rect b="b" l="l" r="r" t="t"/>
              <a:pathLst>
                <a:path extrusionOk="0" h="1428750" w="466725">
                  <a:moveTo>
                    <a:pt x="0" y="1428702"/>
                  </a:moveTo>
                  <a:lnTo>
                    <a:pt x="244471" y="714036"/>
                  </a:lnTo>
                  <a:lnTo>
                    <a:pt x="0" y="0"/>
                  </a:lnTo>
                  <a:lnTo>
                    <a:pt x="302508" y="944"/>
                  </a:lnTo>
                  <a:lnTo>
                    <a:pt x="413271" y="2202"/>
                  </a:lnTo>
                  <a:lnTo>
                    <a:pt x="466724" y="2517"/>
                  </a:lnTo>
                  <a:lnTo>
                    <a:pt x="466724" y="1428702"/>
                  </a:lnTo>
                  <a:lnTo>
                    <a:pt x="0" y="1428702"/>
                  </a:lnTo>
                  <a:close/>
                </a:path>
              </a:pathLst>
            </a:custGeom>
            <a:solidFill>
              <a:srgbClr val="E37E44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3576422" y="8480537"/>
              <a:ext cx="2914650" cy="1428750"/>
            </a:xfrm>
            <a:custGeom>
              <a:rect b="b" l="l" r="r" t="t"/>
              <a:pathLst>
                <a:path extrusionOk="0" h="1428750" w="2914650">
                  <a:moveTo>
                    <a:pt x="2914549" y="714739"/>
                  </a:moveTo>
                  <a:lnTo>
                    <a:pt x="2664728" y="1428749"/>
                  </a:lnTo>
                  <a:lnTo>
                    <a:pt x="743557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664728" y="0"/>
                  </a:lnTo>
                  <a:lnTo>
                    <a:pt x="2914549" y="714739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958651" y="8480543"/>
              <a:ext cx="3457575" cy="1428750"/>
            </a:xfrm>
            <a:custGeom>
              <a:rect b="b" l="l" r="r" t="t"/>
              <a:pathLst>
                <a:path extrusionOk="0" h="1428750" w="3457575">
                  <a:moveTo>
                    <a:pt x="3457432" y="714739"/>
                  </a:moveTo>
                  <a:lnTo>
                    <a:pt x="3207495" y="1428749"/>
                  </a:lnTo>
                  <a:lnTo>
                    <a:pt x="892082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3207495" y="0"/>
                  </a:lnTo>
                  <a:lnTo>
                    <a:pt x="3457432" y="714739"/>
                  </a:lnTo>
                  <a:close/>
                </a:path>
              </a:pathLst>
            </a:custGeom>
            <a:solidFill>
              <a:srgbClr val="E37E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7" y="8480498"/>
              <a:ext cx="3190875" cy="1428750"/>
            </a:xfrm>
            <a:custGeom>
              <a:rect b="b" l="l" r="r" t="t"/>
              <a:pathLst>
                <a:path extrusionOk="0" h="1428750" w="3190875">
                  <a:moveTo>
                    <a:pt x="3190833" y="714739"/>
                  </a:moveTo>
                  <a:lnTo>
                    <a:pt x="2940658" y="1428749"/>
                  </a:lnTo>
                  <a:lnTo>
                    <a:pt x="819081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940658" y="0"/>
                  </a:lnTo>
                  <a:lnTo>
                    <a:pt x="3190833" y="714739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01" name="Google Shape;201;p19"/>
          <p:cNvSpPr txBox="1"/>
          <p:nvPr/>
        </p:nvSpPr>
        <p:spPr>
          <a:xfrm>
            <a:off x="1015900" y="9008888"/>
            <a:ext cx="1674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IDEIA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065004" y="9004631"/>
            <a:ext cx="1371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PLANO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7249677" y="9004638"/>
            <a:ext cx="2874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CONSTRUÇÃO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4065000" y="3080875"/>
            <a:ext cx="10861500" cy="5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Tudo o que foi definido nos tópicos anteriores agora será implementado usando as linguagens pré-definidas para produzir o código, os programadores envolvidos irão utilizar de metodologias para fazer essa fase funcionar. Essa fase é conhecida como “colocar a mão na massa”.</a:t>
            </a:r>
            <a:endParaRPr sz="4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 title="As Fases do Teste de Software _ Qualidade de Softwar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7784976" cy="1000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>
            <a:off x="0" y="3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0" y="2785083"/>
            <a:ext cx="18281167" cy="7502525"/>
            <a:chOff x="0" y="2785083"/>
            <a:chExt cx="18281167" cy="7502525"/>
          </a:xfrm>
        </p:grpSpPr>
        <p:sp>
          <p:nvSpPr>
            <p:cNvPr id="216" name="Google Shape;216;p21"/>
            <p:cNvSpPr/>
            <p:nvPr/>
          </p:nvSpPr>
          <p:spPr>
            <a:xfrm>
              <a:off x="0" y="2785083"/>
              <a:ext cx="18281015" cy="7502525"/>
            </a:xfrm>
            <a:custGeom>
              <a:rect b="b" l="l" r="r" t="t"/>
              <a:pathLst>
                <a:path extrusionOk="0" h="7502525" w="18281015">
                  <a:moveTo>
                    <a:pt x="742264" y="7501928"/>
                  </a:moveTo>
                  <a:lnTo>
                    <a:pt x="0" y="6889953"/>
                  </a:lnTo>
                  <a:lnTo>
                    <a:pt x="0" y="7501928"/>
                  </a:lnTo>
                  <a:lnTo>
                    <a:pt x="742264" y="7501928"/>
                  </a:lnTo>
                  <a:close/>
                </a:path>
                <a:path extrusionOk="0" h="7502525" w="18281015">
                  <a:moveTo>
                    <a:pt x="2252053" y="7501928"/>
                  </a:moveTo>
                  <a:lnTo>
                    <a:pt x="0" y="5645188"/>
                  </a:lnTo>
                  <a:lnTo>
                    <a:pt x="0" y="6264478"/>
                  </a:lnTo>
                  <a:lnTo>
                    <a:pt x="1500911" y="7501928"/>
                  </a:lnTo>
                  <a:lnTo>
                    <a:pt x="2252053" y="7501928"/>
                  </a:lnTo>
                  <a:close/>
                </a:path>
                <a:path extrusionOk="0" h="7502525" w="18281015">
                  <a:moveTo>
                    <a:pt x="3765613" y="7501928"/>
                  </a:moveTo>
                  <a:lnTo>
                    <a:pt x="0" y="4397324"/>
                  </a:lnTo>
                  <a:lnTo>
                    <a:pt x="0" y="5016601"/>
                  </a:lnTo>
                  <a:lnTo>
                    <a:pt x="3014459" y="7501928"/>
                  </a:lnTo>
                  <a:lnTo>
                    <a:pt x="3765613" y="7501928"/>
                  </a:lnTo>
                  <a:close/>
                </a:path>
                <a:path extrusionOk="0" h="7502525" w="18281015">
                  <a:moveTo>
                    <a:pt x="5279161" y="7501928"/>
                  </a:moveTo>
                  <a:lnTo>
                    <a:pt x="0" y="3149447"/>
                  </a:lnTo>
                  <a:lnTo>
                    <a:pt x="0" y="3768737"/>
                  </a:lnTo>
                  <a:lnTo>
                    <a:pt x="4528020" y="7501928"/>
                  </a:lnTo>
                  <a:lnTo>
                    <a:pt x="5279161" y="7501928"/>
                  </a:lnTo>
                  <a:close/>
                </a:path>
                <a:path extrusionOk="0" h="7502525" w="18281015">
                  <a:moveTo>
                    <a:pt x="18280850" y="0"/>
                  </a:moveTo>
                  <a:lnTo>
                    <a:pt x="18280850" y="0"/>
                  </a:lnTo>
                  <a:lnTo>
                    <a:pt x="7137" y="0"/>
                  </a:lnTo>
                  <a:lnTo>
                    <a:pt x="7137" y="1919820"/>
                  </a:lnTo>
                  <a:lnTo>
                    <a:pt x="0" y="1913928"/>
                  </a:lnTo>
                  <a:lnTo>
                    <a:pt x="0" y="2523972"/>
                  </a:lnTo>
                  <a:lnTo>
                    <a:pt x="6037808" y="7501928"/>
                  </a:lnTo>
                  <a:lnTo>
                    <a:pt x="6777736" y="7501928"/>
                  </a:lnTo>
                  <a:lnTo>
                    <a:pt x="100291" y="1996617"/>
                  </a:lnTo>
                  <a:lnTo>
                    <a:pt x="2017153" y="1996617"/>
                  </a:lnTo>
                  <a:lnTo>
                    <a:pt x="18280850" y="1996617"/>
                  </a:lnTo>
                  <a:lnTo>
                    <a:pt x="18280850" y="0"/>
                  </a:lnTo>
                  <a:close/>
                </a:path>
              </a:pathLst>
            </a:custGeom>
            <a:solidFill>
              <a:srgbClr val="13378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137" y="4776939"/>
              <a:ext cx="18274030" cy="5510530"/>
            </a:xfrm>
            <a:custGeom>
              <a:rect b="b" l="l" r="r" t="t"/>
              <a:pathLst>
                <a:path extrusionOk="0" h="5510530" w="18274030">
                  <a:moveTo>
                    <a:pt x="18273713" y="0"/>
                  </a:moveTo>
                  <a:lnTo>
                    <a:pt x="18273713" y="0"/>
                  </a:lnTo>
                  <a:lnTo>
                    <a:pt x="0" y="0"/>
                  </a:lnTo>
                  <a:lnTo>
                    <a:pt x="0" y="5510060"/>
                  </a:lnTo>
                  <a:lnTo>
                    <a:pt x="18273713" y="5510060"/>
                  </a:lnTo>
                  <a:lnTo>
                    <a:pt x="1827371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18" name="Google Shape;218;p21"/>
          <p:cNvSpPr txBox="1"/>
          <p:nvPr/>
        </p:nvSpPr>
        <p:spPr>
          <a:xfrm>
            <a:off x="429319" y="3430083"/>
            <a:ext cx="117094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83844" lvl="0" marL="29591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ID caso de  teste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2416570" y="3622488"/>
            <a:ext cx="12160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Prioridade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4344439" y="3622488"/>
            <a:ext cx="138049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Testado por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6289423" y="3622488"/>
            <a:ext cx="151066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Data do teste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Google Shape;222;p21"/>
          <p:cNvSpPr txBox="1"/>
          <p:nvPr/>
        </p:nvSpPr>
        <p:spPr>
          <a:xfrm>
            <a:off x="8247504" y="3430083"/>
            <a:ext cx="161417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0360" lvl="0" marL="35242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Nome do caso  de teste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10483892" y="3622488"/>
            <a:ext cx="11614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Descrição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12309219" y="3622488"/>
            <a:ext cx="153098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Pré-condição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4496494" y="3430083"/>
            <a:ext cx="117665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" lvl="0" marL="4635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Resultado  Esperado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6807744" y="3622488"/>
            <a:ext cx="7531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Status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736649" y="5766745"/>
            <a:ext cx="5562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#315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2691902" y="5766745"/>
            <a:ext cx="66548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Média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4575717" y="5766745"/>
            <a:ext cx="9182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Matheus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6432298" y="5766745"/>
            <a:ext cx="12249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05/07/2022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8365078" y="5564815"/>
            <a:ext cx="137922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76555" lvl="0" marL="38862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Testando um  botão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10273300" y="5098090"/>
            <a:ext cx="1583055" cy="159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Clicar no botão  que  redireciona o  usuário a tela  inicial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12442867" y="5412415"/>
            <a:ext cx="126365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Estar na tela  principal do  sistema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4267746" y="4936165"/>
            <a:ext cx="1633855" cy="191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635" lvl="0" marL="12700" marR="5080" rtl="0" algn="ctr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Quando o  usuário clicar  no botão ele  será  redirecionado a  pagina inicial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16667102" y="5766745"/>
            <a:ext cx="103441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D0D2F"/>
                </a:solidFill>
                <a:latin typeface="Tahoma"/>
                <a:ea typeface="Tahoma"/>
                <a:cs typeface="Tahoma"/>
                <a:sym typeface="Tahoma"/>
              </a:rPr>
              <a:t>Aprovado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0" y="2787464"/>
            <a:ext cx="18288000" cy="7499984"/>
          </a:xfrm>
          <a:custGeom>
            <a:rect b="b" l="l" r="r" t="t"/>
            <a:pathLst>
              <a:path extrusionOk="0" h="7499984" w="18288000">
                <a:moveTo>
                  <a:pt x="9524" y="9524"/>
                </a:moveTo>
                <a:lnTo>
                  <a:pt x="9524" y="7499534"/>
                </a:lnTo>
              </a:path>
              <a:path extrusionOk="0" h="7499984" w="18288000">
                <a:moveTo>
                  <a:pt x="2019546" y="9524"/>
                </a:moveTo>
                <a:lnTo>
                  <a:pt x="2019546" y="7499534"/>
                </a:lnTo>
              </a:path>
              <a:path extrusionOk="0" h="7499984" w="18288000">
                <a:moveTo>
                  <a:pt x="4029568" y="9524"/>
                </a:moveTo>
                <a:lnTo>
                  <a:pt x="4029568" y="7499534"/>
                </a:lnTo>
              </a:path>
              <a:path extrusionOk="0" h="7499984" w="18288000">
                <a:moveTo>
                  <a:pt x="6039590" y="9524"/>
                </a:moveTo>
                <a:lnTo>
                  <a:pt x="6039590" y="7499534"/>
                </a:lnTo>
              </a:path>
              <a:path extrusionOk="0" h="7499984" w="18288000">
                <a:moveTo>
                  <a:pt x="8049611" y="9524"/>
                </a:moveTo>
                <a:lnTo>
                  <a:pt x="8049611" y="7499534"/>
                </a:lnTo>
              </a:path>
              <a:path extrusionOk="0" h="7499984" w="18288000">
                <a:moveTo>
                  <a:pt x="10059632" y="9524"/>
                </a:moveTo>
                <a:lnTo>
                  <a:pt x="10059632" y="7499534"/>
                </a:lnTo>
              </a:path>
              <a:path extrusionOk="0" h="7499984" w="18288000">
                <a:moveTo>
                  <a:pt x="12069655" y="9524"/>
                </a:moveTo>
                <a:lnTo>
                  <a:pt x="12069655" y="7499534"/>
                </a:lnTo>
              </a:path>
              <a:path extrusionOk="0" h="7499984" w="18288000">
                <a:moveTo>
                  <a:pt x="14079676" y="9524"/>
                </a:moveTo>
                <a:lnTo>
                  <a:pt x="14079676" y="7499534"/>
                </a:lnTo>
              </a:path>
              <a:path extrusionOk="0" h="7499984" w="18288000">
                <a:moveTo>
                  <a:pt x="16089698" y="9524"/>
                </a:moveTo>
                <a:lnTo>
                  <a:pt x="16089698" y="7499534"/>
                </a:lnTo>
              </a:path>
              <a:path extrusionOk="0" h="7499984" w="18288000">
                <a:moveTo>
                  <a:pt x="18278473" y="9524"/>
                </a:moveTo>
                <a:lnTo>
                  <a:pt x="18278473" y="7499534"/>
                </a:lnTo>
              </a:path>
              <a:path extrusionOk="0" h="7499984" w="18288000">
                <a:moveTo>
                  <a:pt x="0" y="0"/>
                </a:moveTo>
                <a:lnTo>
                  <a:pt x="18287998" y="0"/>
                </a:lnTo>
              </a:path>
              <a:path extrusionOk="0" h="7499984" w="18288000">
                <a:moveTo>
                  <a:pt x="0" y="1991855"/>
                </a:moveTo>
                <a:lnTo>
                  <a:pt x="18287998" y="1991855"/>
                </a:lnTo>
              </a:path>
              <a:path extrusionOk="0" h="7499984" w="18288000">
                <a:moveTo>
                  <a:pt x="0" y="4277855"/>
                </a:moveTo>
                <a:lnTo>
                  <a:pt x="18287998" y="4277855"/>
                </a:lnTo>
              </a:path>
              <a:path extrusionOk="0" h="7499984" w="18288000">
                <a:moveTo>
                  <a:pt x="0" y="5642797"/>
                </a:moveTo>
                <a:lnTo>
                  <a:pt x="18287998" y="5642797"/>
                </a:lnTo>
              </a:path>
              <a:path extrusionOk="0" h="7499984" w="18288000">
                <a:moveTo>
                  <a:pt x="0" y="7007739"/>
                </a:moveTo>
                <a:lnTo>
                  <a:pt x="18287998" y="7007739"/>
                </a:lnTo>
              </a:path>
            </a:pathLst>
          </a:custGeom>
          <a:noFill/>
          <a:ln cap="flat" cmpd="sng" w="19025">
            <a:solidFill>
              <a:srgbClr val="0D0D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21"/>
          <p:cNvSpPr txBox="1"/>
          <p:nvPr>
            <p:ph type="title"/>
          </p:nvPr>
        </p:nvSpPr>
        <p:spPr>
          <a:xfrm>
            <a:off x="1384570" y="831563"/>
            <a:ext cx="154914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Exemplo de casos de teste</a:t>
            </a:r>
            <a:endParaRPr sz="9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3269400" y="1772153"/>
            <a:ext cx="122721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Fase de Produção ou Produto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2647040" y="3948353"/>
            <a:ext cx="161925" cy="895349"/>
            <a:chOff x="2647040" y="3948353"/>
            <a:chExt cx="161925" cy="895349"/>
          </a:xfrm>
        </p:grpSpPr>
        <p:pic>
          <p:nvPicPr>
            <p:cNvPr id="244" name="Google Shape;24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040" y="3948353"/>
              <a:ext cx="161925" cy="16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7040" y="4681778"/>
              <a:ext cx="161925" cy="161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040" y="6148628"/>
            <a:ext cx="161925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040" y="6882053"/>
            <a:ext cx="161925" cy="1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3028586" y="3539394"/>
            <a:ext cx="13007400" cy="4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175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Colocar em completo funcionamento</a:t>
            </a:r>
            <a:endParaRPr sz="4100"/>
          </a:p>
          <a:p>
            <a:pPr indent="0" lvl="0" marL="12700" marR="6540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Fazer uma hospedagem do sistema ou até mesmo  disponibilizá-lo em uma plataforma</a:t>
            </a:r>
            <a:endParaRPr sz="4100"/>
          </a:p>
          <a:p>
            <a:pPr indent="0" lvl="0" marL="12700" marR="0" rtl="0" algn="just">
              <a:lnSpc>
                <a:spcPct val="115000"/>
              </a:lnSpc>
              <a:spcBef>
                <a:spcPts val="1095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Últimos ajustes do sistema</a:t>
            </a:r>
            <a:endParaRPr sz="4100"/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É a fase também onde é realizado o marketing desse  produto</a:t>
            </a:r>
            <a:endParaRPr sz="4100"/>
          </a:p>
        </p:txBody>
      </p:sp>
      <p:sp>
        <p:nvSpPr>
          <p:cNvPr id="249" name="Google Shape;249;p22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38" y="6676938"/>
            <a:ext cx="18288009" cy="3609975"/>
            <a:chOff x="38" y="6676938"/>
            <a:chExt cx="18288009" cy="3609975"/>
          </a:xfrm>
        </p:grpSpPr>
        <p:sp>
          <p:nvSpPr>
            <p:cNvPr id="251" name="Google Shape;251;p22"/>
            <p:cNvSpPr/>
            <p:nvPr/>
          </p:nvSpPr>
          <p:spPr>
            <a:xfrm>
              <a:off x="14684099" y="6676938"/>
              <a:ext cx="3600450" cy="3609975"/>
            </a:xfrm>
            <a:custGeom>
              <a:rect b="b" l="l" r="r" t="t"/>
              <a:pathLst>
                <a:path extrusionOk="0" h="3609975" w="3600450">
                  <a:moveTo>
                    <a:pt x="3600330" y="0"/>
                  </a:moveTo>
                  <a:lnTo>
                    <a:pt x="3600330" y="3609974"/>
                  </a:lnTo>
                  <a:lnTo>
                    <a:pt x="0" y="3609974"/>
                  </a:lnTo>
                  <a:lnTo>
                    <a:pt x="3600330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10063715" y="8544787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4F616B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13915940" y="8544787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E37E44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0454364" y="8543083"/>
              <a:ext cx="3429000" cy="1428750"/>
            </a:xfrm>
            <a:custGeom>
              <a:rect b="b" l="l" r="r" t="t"/>
              <a:pathLst>
                <a:path extrusionOk="0" h="1428750" w="3429000">
                  <a:moveTo>
                    <a:pt x="3428860" y="714739"/>
                  </a:moveTo>
                  <a:lnTo>
                    <a:pt x="3178683" y="1428749"/>
                  </a:lnTo>
                  <a:lnTo>
                    <a:pt x="884212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3178683" y="0"/>
                  </a:lnTo>
                  <a:lnTo>
                    <a:pt x="3428860" y="714739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6526444" y="8544787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4F616B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6917084" y="8543099"/>
              <a:ext cx="3133725" cy="1428750"/>
            </a:xfrm>
            <a:custGeom>
              <a:rect b="b" l="l" r="r" t="t"/>
              <a:pathLst>
                <a:path extrusionOk="0" h="1428750" w="3133725">
                  <a:moveTo>
                    <a:pt x="3133569" y="714739"/>
                  </a:moveTo>
                  <a:lnTo>
                    <a:pt x="2883316" y="1428749"/>
                  </a:lnTo>
                  <a:lnTo>
                    <a:pt x="803395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883316" y="0"/>
                  </a:lnTo>
                  <a:lnTo>
                    <a:pt x="3133569" y="714739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14288801" y="8543077"/>
              <a:ext cx="2914650" cy="1428750"/>
            </a:xfrm>
            <a:custGeom>
              <a:rect b="b" l="l" r="r" t="t"/>
              <a:pathLst>
                <a:path extrusionOk="0" h="1428750" w="2914650">
                  <a:moveTo>
                    <a:pt x="2914549" y="714739"/>
                  </a:moveTo>
                  <a:lnTo>
                    <a:pt x="2664728" y="1428749"/>
                  </a:lnTo>
                  <a:lnTo>
                    <a:pt x="743557" y="14269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2664728" y="0"/>
                  </a:lnTo>
                  <a:lnTo>
                    <a:pt x="2914549" y="714739"/>
                  </a:lnTo>
                  <a:close/>
                </a:path>
              </a:pathLst>
            </a:custGeom>
            <a:solidFill>
              <a:srgbClr val="E37E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202845" y="8544787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4F616B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38" y="8543048"/>
              <a:ext cx="6508115" cy="1429385"/>
            </a:xfrm>
            <a:custGeom>
              <a:rect b="b" l="l" r="r" t="t"/>
              <a:pathLst>
                <a:path extrusionOk="0" h="1429384" w="6508115">
                  <a:moveTo>
                    <a:pt x="3190837" y="714743"/>
                  </a:moveTo>
                  <a:lnTo>
                    <a:pt x="2940659" y="0"/>
                  </a:lnTo>
                  <a:lnTo>
                    <a:pt x="0" y="0"/>
                  </a:lnTo>
                  <a:lnTo>
                    <a:pt x="0" y="1428750"/>
                  </a:lnTo>
                  <a:lnTo>
                    <a:pt x="819086" y="1426921"/>
                  </a:lnTo>
                  <a:lnTo>
                    <a:pt x="2940659" y="1428750"/>
                  </a:lnTo>
                  <a:lnTo>
                    <a:pt x="3190837" y="714743"/>
                  </a:lnTo>
                  <a:close/>
                </a:path>
                <a:path extrusionOk="0" h="1429384" w="6508115">
                  <a:moveTo>
                    <a:pt x="6507988" y="714781"/>
                  </a:moveTo>
                  <a:lnTo>
                    <a:pt x="6258166" y="38"/>
                  </a:lnTo>
                  <a:lnTo>
                    <a:pt x="3593439" y="38"/>
                  </a:lnTo>
                  <a:lnTo>
                    <a:pt x="3593439" y="1428788"/>
                  </a:lnTo>
                  <a:lnTo>
                    <a:pt x="4336999" y="1426959"/>
                  </a:lnTo>
                  <a:lnTo>
                    <a:pt x="6258166" y="1428788"/>
                  </a:lnTo>
                  <a:lnTo>
                    <a:pt x="6507988" y="714781"/>
                  </a:lnTo>
                  <a:close/>
                </a:path>
              </a:pathLst>
            </a:custGeom>
            <a:solidFill>
              <a:srgbClr val="4F61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17221764" y="8544787"/>
              <a:ext cx="390525" cy="1428750"/>
            </a:xfrm>
            <a:custGeom>
              <a:rect b="b" l="l" r="r" t="t"/>
              <a:pathLst>
                <a:path extrusionOk="0" h="1428750" w="390525">
                  <a:moveTo>
                    <a:pt x="0" y="1428599"/>
                  </a:moveTo>
                  <a:lnTo>
                    <a:pt x="245373" y="713985"/>
                  </a:lnTo>
                  <a:lnTo>
                    <a:pt x="0" y="0"/>
                  </a:lnTo>
                  <a:lnTo>
                    <a:pt x="288630" y="944"/>
                  </a:lnTo>
                  <a:lnTo>
                    <a:pt x="347313" y="2202"/>
                  </a:lnTo>
                  <a:lnTo>
                    <a:pt x="390524" y="2517"/>
                  </a:lnTo>
                  <a:lnTo>
                    <a:pt x="390524" y="1428599"/>
                  </a:lnTo>
                  <a:lnTo>
                    <a:pt x="0" y="1428599"/>
                  </a:lnTo>
                  <a:close/>
                </a:path>
              </a:pathLst>
            </a:custGeom>
            <a:solidFill>
              <a:srgbClr val="E37E44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17585102" y="8543077"/>
              <a:ext cx="702945" cy="1428750"/>
            </a:xfrm>
            <a:custGeom>
              <a:rect b="b" l="l" r="r" t="t"/>
              <a:pathLst>
                <a:path extrusionOk="0" h="1428750" w="702944">
                  <a:moveTo>
                    <a:pt x="702897" y="0"/>
                  </a:moveTo>
                  <a:lnTo>
                    <a:pt x="702897" y="1427026"/>
                  </a:lnTo>
                  <a:lnTo>
                    <a:pt x="0" y="1428749"/>
                  </a:lnTo>
                  <a:lnTo>
                    <a:pt x="0" y="0"/>
                  </a:lnTo>
                  <a:lnTo>
                    <a:pt x="702897" y="0"/>
                  </a:lnTo>
                  <a:close/>
                </a:path>
              </a:pathLst>
            </a:custGeom>
            <a:solidFill>
              <a:srgbClr val="E37E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2" name="Google Shape;262;p22"/>
          <p:cNvSpPr txBox="1"/>
          <p:nvPr/>
        </p:nvSpPr>
        <p:spPr>
          <a:xfrm>
            <a:off x="895100" y="9008875"/>
            <a:ext cx="1631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IDEIA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099429" y="9004617"/>
            <a:ext cx="13716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PLANO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6826175" y="9008900"/>
            <a:ext cx="2874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CONSTRUÇÃO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>
            <a:off x="10661450" y="9004630"/>
            <a:ext cx="30492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CONFIRMAÇÃO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4462525" y="9004630"/>
            <a:ext cx="1992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50">
                <a:solidFill>
                  <a:srgbClr val="EFEFEF"/>
                </a:solidFill>
                <a:latin typeface="Tahoma"/>
                <a:ea typeface="Tahoma"/>
                <a:cs typeface="Tahoma"/>
                <a:sym typeface="Tahoma"/>
              </a:rPr>
              <a:t>PRODUTO</a:t>
            </a:r>
            <a:endParaRPr sz="305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2" name="Google Shape;272;p23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73" name="Google Shape;273;p23"/>
          <p:cNvGrpSpPr/>
          <p:nvPr/>
        </p:nvGrpSpPr>
        <p:grpSpPr>
          <a:xfrm>
            <a:off x="49" y="4067733"/>
            <a:ext cx="10724986" cy="4684205"/>
            <a:chOff x="49" y="4067733"/>
            <a:chExt cx="10724986" cy="4684205"/>
          </a:xfrm>
        </p:grpSpPr>
        <p:sp>
          <p:nvSpPr>
            <p:cNvPr id="274" name="Google Shape;274;p23"/>
            <p:cNvSpPr/>
            <p:nvPr/>
          </p:nvSpPr>
          <p:spPr>
            <a:xfrm>
              <a:off x="49" y="6262214"/>
              <a:ext cx="3676650" cy="2486025"/>
            </a:xfrm>
            <a:custGeom>
              <a:rect b="b" l="l" r="r" t="t"/>
              <a:pathLst>
                <a:path extrusionOk="0" h="2486025" w="3676650">
                  <a:moveTo>
                    <a:pt x="3676650" y="1243615"/>
                  </a:moveTo>
                  <a:lnTo>
                    <a:pt x="3241701" y="2485961"/>
                  </a:lnTo>
                  <a:lnTo>
                    <a:pt x="912109" y="2482789"/>
                  </a:lnTo>
                  <a:lnTo>
                    <a:pt x="0" y="2485961"/>
                  </a:lnTo>
                  <a:lnTo>
                    <a:pt x="0" y="0"/>
                  </a:lnTo>
                  <a:lnTo>
                    <a:pt x="3241701" y="0"/>
                  </a:lnTo>
                  <a:lnTo>
                    <a:pt x="3676650" y="1243615"/>
                  </a:lnTo>
                  <a:close/>
                </a:path>
              </a:pathLst>
            </a:custGeom>
            <a:solidFill>
              <a:srgbClr val="BCC4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3403752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81"/>
                  </a:lnTo>
                  <a:lnTo>
                    <a:pt x="602462" y="3835"/>
                  </a:lnTo>
                  <a:lnTo>
                    <a:pt x="500672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18" y="2489339"/>
                  </a:lnTo>
                  <a:lnTo>
                    <a:pt x="677418" y="2485542"/>
                  </a:lnTo>
                  <a:lnTo>
                    <a:pt x="1329715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BCC4C8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6929640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81"/>
                  </a:lnTo>
                  <a:lnTo>
                    <a:pt x="602475" y="3835"/>
                  </a:lnTo>
                  <a:lnTo>
                    <a:pt x="500684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30" y="2489339"/>
                  </a:lnTo>
                  <a:lnTo>
                    <a:pt x="677430" y="2485542"/>
                  </a:lnTo>
                  <a:lnTo>
                    <a:pt x="1329728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37C8EF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1740110" y="5266300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1107962" y="4229810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5270596" y="5293443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638448" y="4229810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BCC4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164335" y="4229810"/>
              <a:ext cx="1323975" cy="2064385"/>
            </a:xfrm>
            <a:custGeom>
              <a:rect b="b" l="l" r="r" t="t"/>
              <a:pathLst>
                <a:path extrusionOk="0" h="2064385" w="1323975">
                  <a:moveTo>
                    <a:pt x="1323975" y="661987"/>
                  </a:moveTo>
                  <a:lnTo>
                    <a:pt x="1322184" y="613295"/>
                  </a:lnTo>
                  <a:lnTo>
                    <a:pt x="1316812" y="564857"/>
                  </a:lnTo>
                  <a:lnTo>
                    <a:pt x="1307896" y="516940"/>
                  </a:lnTo>
                  <a:lnTo>
                    <a:pt x="1295476" y="469823"/>
                  </a:lnTo>
                  <a:lnTo>
                    <a:pt x="1279626" y="423748"/>
                  </a:lnTo>
                  <a:lnTo>
                    <a:pt x="1260424" y="378955"/>
                  </a:lnTo>
                  <a:lnTo>
                    <a:pt x="1237970" y="335699"/>
                  </a:lnTo>
                  <a:lnTo>
                    <a:pt x="1212418" y="294208"/>
                  </a:lnTo>
                  <a:lnTo>
                    <a:pt x="1183868" y="254723"/>
                  </a:lnTo>
                  <a:lnTo>
                    <a:pt x="1152486" y="217424"/>
                  </a:lnTo>
                  <a:lnTo>
                    <a:pt x="1118450" y="182549"/>
                  </a:lnTo>
                  <a:lnTo>
                    <a:pt x="1081951" y="150266"/>
                  </a:lnTo>
                  <a:lnTo>
                    <a:pt x="1043178" y="120764"/>
                  </a:lnTo>
                  <a:lnTo>
                    <a:pt x="1002322" y="94183"/>
                  </a:lnTo>
                  <a:lnTo>
                    <a:pt x="959624" y="70688"/>
                  </a:lnTo>
                  <a:lnTo>
                    <a:pt x="915327" y="50393"/>
                  </a:lnTo>
                  <a:lnTo>
                    <a:pt x="869645" y="33413"/>
                  </a:lnTo>
                  <a:lnTo>
                    <a:pt x="822845" y="19850"/>
                  </a:lnTo>
                  <a:lnTo>
                    <a:pt x="775157" y="9753"/>
                  </a:lnTo>
                  <a:lnTo>
                    <a:pt x="726871" y="3187"/>
                  </a:lnTo>
                  <a:lnTo>
                    <a:pt x="678243" y="203"/>
                  </a:lnTo>
                  <a:lnTo>
                    <a:pt x="661987" y="0"/>
                  </a:lnTo>
                  <a:lnTo>
                    <a:pt x="645744" y="203"/>
                  </a:lnTo>
                  <a:lnTo>
                    <a:pt x="597103" y="3187"/>
                  </a:lnTo>
                  <a:lnTo>
                    <a:pt x="548817" y="9753"/>
                  </a:lnTo>
                  <a:lnTo>
                    <a:pt x="501142" y="19850"/>
                  </a:lnTo>
                  <a:lnTo>
                    <a:pt x="454329" y="33413"/>
                  </a:lnTo>
                  <a:lnTo>
                    <a:pt x="408660" y="50393"/>
                  </a:lnTo>
                  <a:lnTo>
                    <a:pt x="364363" y="70688"/>
                  </a:lnTo>
                  <a:lnTo>
                    <a:pt x="321665" y="94183"/>
                  </a:lnTo>
                  <a:lnTo>
                    <a:pt x="280809" y="120764"/>
                  </a:lnTo>
                  <a:lnTo>
                    <a:pt x="242036" y="150266"/>
                  </a:lnTo>
                  <a:lnTo>
                    <a:pt x="205524" y="182549"/>
                  </a:lnTo>
                  <a:lnTo>
                    <a:pt x="171488" y="217424"/>
                  </a:lnTo>
                  <a:lnTo>
                    <a:pt x="140106" y="254723"/>
                  </a:lnTo>
                  <a:lnTo>
                    <a:pt x="111569" y="294208"/>
                  </a:lnTo>
                  <a:lnTo>
                    <a:pt x="86004" y="335699"/>
                  </a:lnTo>
                  <a:lnTo>
                    <a:pt x="63563" y="378955"/>
                  </a:lnTo>
                  <a:lnTo>
                    <a:pt x="44361" y="423748"/>
                  </a:lnTo>
                  <a:lnTo>
                    <a:pt x="28511" y="469823"/>
                  </a:lnTo>
                  <a:lnTo>
                    <a:pt x="16090" y="516940"/>
                  </a:lnTo>
                  <a:lnTo>
                    <a:pt x="7162" y="564857"/>
                  </a:lnTo>
                  <a:lnTo>
                    <a:pt x="1790" y="613295"/>
                  </a:lnTo>
                  <a:lnTo>
                    <a:pt x="0" y="661987"/>
                  </a:lnTo>
                  <a:lnTo>
                    <a:pt x="203" y="678243"/>
                  </a:lnTo>
                  <a:lnTo>
                    <a:pt x="3187" y="726884"/>
                  </a:lnTo>
                  <a:lnTo>
                    <a:pt x="9753" y="775157"/>
                  </a:lnTo>
                  <a:lnTo>
                    <a:pt x="19837" y="822845"/>
                  </a:lnTo>
                  <a:lnTo>
                    <a:pt x="33413" y="869645"/>
                  </a:lnTo>
                  <a:lnTo>
                    <a:pt x="50393" y="915327"/>
                  </a:lnTo>
                  <a:lnTo>
                    <a:pt x="70688" y="959624"/>
                  </a:lnTo>
                  <a:lnTo>
                    <a:pt x="94183" y="1002322"/>
                  </a:lnTo>
                  <a:lnTo>
                    <a:pt x="120764" y="1043178"/>
                  </a:lnTo>
                  <a:lnTo>
                    <a:pt x="150266" y="1081951"/>
                  </a:lnTo>
                  <a:lnTo>
                    <a:pt x="182549" y="1118450"/>
                  </a:lnTo>
                  <a:lnTo>
                    <a:pt x="217424" y="1152499"/>
                  </a:lnTo>
                  <a:lnTo>
                    <a:pt x="254723" y="1183868"/>
                  </a:lnTo>
                  <a:lnTo>
                    <a:pt x="294208" y="1212418"/>
                  </a:lnTo>
                  <a:lnTo>
                    <a:pt x="335699" y="1237983"/>
                  </a:lnTo>
                  <a:lnTo>
                    <a:pt x="378955" y="1260424"/>
                  </a:lnTo>
                  <a:lnTo>
                    <a:pt x="423748" y="1279626"/>
                  </a:lnTo>
                  <a:lnTo>
                    <a:pt x="469823" y="1295476"/>
                  </a:lnTo>
                  <a:lnTo>
                    <a:pt x="516940" y="1307896"/>
                  </a:lnTo>
                  <a:lnTo>
                    <a:pt x="564857" y="1316812"/>
                  </a:lnTo>
                  <a:lnTo>
                    <a:pt x="613295" y="1322184"/>
                  </a:lnTo>
                  <a:lnTo>
                    <a:pt x="632155" y="1323289"/>
                  </a:lnTo>
                  <a:lnTo>
                    <a:pt x="632155" y="2063762"/>
                  </a:lnTo>
                  <a:lnTo>
                    <a:pt x="689305" y="2063762"/>
                  </a:lnTo>
                  <a:lnTo>
                    <a:pt x="689305" y="1323378"/>
                  </a:lnTo>
                  <a:lnTo>
                    <a:pt x="694474" y="1323187"/>
                  </a:lnTo>
                  <a:lnTo>
                    <a:pt x="743026" y="1318996"/>
                  </a:lnTo>
                  <a:lnTo>
                    <a:pt x="791133" y="1311262"/>
                  </a:lnTo>
                  <a:lnTo>
                    <a:pt x="838542" y="1299997"/>
                  </a:lnTo>
                  <a:lnTo>
                    <a:pt x="885012" y="1285278"/>
                  </a:lnTo>
                  <a:lnTo>
                    <a:pt x="930262" y="1267180"/>
                  </a:lnTo>
                  <a:lnTo>
                    <a:pt x="974051" y="1245819"/>
                  </a:lnTo>
                  <a:lnTo>
                    <a:pt x="1016152" y="1221282"/>
                  </a:lnTo>
                  <a:lnTo>
                    <a:pt x="1056335" y="1193711"/>
                  </a:lnTo>
                  <a:lnTo>
                    <a:pt x="1094384" y="1163256"/>
                  </a:lnTo>
                  <a:lnTo>
                    <a:pt x="1130084" y="1130084"/>
                  </a:lnTo>
                  <a:lnTo>
                    <a:pt x="1163256" y="1094384"/>
                  </a:lnTo>
                  <a:lnTo>
                    <a:pt x="1193698" y="1056335"/>
                  </a:lnTo>
                  <a:lnTo>
                    <a:pt x="1221270" y="1016152"/>
                  </a:lnTo>
                  <a:lnTo>
                    <a:pt x="1245806" y="974051"/>
                  </a:lnTo>
                  <a:lnTo>
                    <a:pt x="1267180" y="930262"/>
                  </a:lnTo>
                  <a:lnTo>
                    <a:pt x="1285278" y="885012"/>
                  </a:lnTo>
                  <a:lnTo>
                    <a:pt x="1299997" y="838542"/>
                  </a:lnTo>
                  <a:lnTo>
                    <a:pt x="1311262" y="791146"/>
                  </a:lnTo>
                  <a:lnTo>
                    <a:pt x="1318996" y="743026"/>
                  </a:lnTo>
                  <a:lnTo>
                    <a:pt x="1323187" y="694474"/>
                  </a:lnTo>
                  <a:lnTo>
                    <a:pt x="1323784" y="678243"/>
                  </a:lnTo>
                  <a:lnTo>
                    <a:pt x="1323975" y="661987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2" name="Google Shape;28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3151" y="4067733"/>
              <a:ext cx="1819274" cy="1533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3"/>
            <p:cNvSpPr/>
            <p:nvPr/>
          </p:nvSpPr>
          <p:spPr>
            <a:xfrm>
              <a:off x="8852801" y="5362217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84" name="Google Shape;28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23283" y="4133893"/>
              <a:ext cx="1924049" cy="160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52006" y="4212827"/>
              <a:ext cx="1409699" cy="139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23"/>
          <p:cNvSpPr txBox="1"/>
          <p:nvPr/>
        </p:nvSpPr>
        <p:spPr>
          <a:xfrm>
            <a:off x="506488" y="6427779"/>
            <a:ext cx="25293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  <p:sp>
        <p:nvSpPr>
          <p:cNvPr id="287" name="Google Shape;287;p23"/>
          <p:cNvSpPr txBox="1"/>
          <p:nvPr/>
        </p:nvSpPr>
        <p:spPr>
          <a:xfrm>
            <a:off x="3878579" y="6775036"/>
            <a:ext cx="2967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195" lvl="0" marL="683260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PRINCIPAIS  FASES</a:t>
            </a:r>
            <a:endParaRPr sz="3800"/>
          </a:p>
        </p:txBody>
      </p:sp>
      <p:sp>
        <p:nvSpPr>
          <p:cNvPr id="288" name="Google Shape;288;p23"/>
          <p:cNvSpPr txBox="1"/>
          <p:nvPr/>
        </p:nvSpPr>
        <p:spPr>
          <a:xfrm>
            <a:off x="7589735" y="6543039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24"/>
          <p:cNvSpPr txBox="1"/>
          <p:nvPr>
            <p:ph type="title"/>
          </p:nvPr>
        </p:nvSpPr>
        <p:spPr>
          <a:xfrm>
            <a:off x="3674793" y="3114591"/>
            <a:ext cx="92907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25">
            <a:spAutoFit/>
          </a:bodyPr>
          <a:lstStyle/>
          <a:p>
            <a:pPr indent="0" lvl="0" marL="12700" marR="5080" rtl="0" algn="l">
              <a:lnSpc>
                <a:spcPct val="119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5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Modelos do  Ciclos de Vida</a:t>
            </a:r>
            <a:endParaRPr sz="101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5"/>
                </a:lnTo>
                <a:lnTo>
                  <a:pt x="0" y="3571495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1" name="Google Shape;301;p25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2" name="Google Shape;302;p25"/>
          <p:cNvSpPr txBox="1"/>
          <p:nvPr/>
        </p:nvSpPr>
        <p:spPr>
          <a:xfrm>
            <a:off x="3806497" y="1734884"/>
            <a:ext cx="10607700" cy="6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50">
                <a:solidFill>
                  <a:srgbClr val="EFEFEF"/>
                </a:solidFill>
              </a:rPr>
              <a:t>Quais são os  principais modelos  de desenvolvimento  de sistemas de  informação?</a:t>
            </a:r>
            <a:endParaRPr sz="82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" name="Google Shape;56;p8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7" name="Google Shape;57;p8"/>
          <p:cNvGrpSpPr/>
          <p:nvPr/>
        </p:nvGrpSpPr>
        <p:grpSpPr>
          <a:xfrm>
            <a:off x="49" y="4067733"/>
            <a:ext cx="3676650" cy="4680506"/>
            <a:chOff x="49" y="4067733"/>
            <a:chExt cx="3676650" cy="4680506"/>
          </a:xfrm>
        </p:grpSpPr>
        <p:sp>
          <p:nvSpPr>
            <p:cNvPr id="58" name="Google Shape;58;p8"/>
            <p:cNvSpPr/>
            <p:nvPr/>
          </p:nvSpPr>
          <p:spPr>
            <a:xfrm>
              <a:off x="49" y="6262214"/>
              <a:ext cx="3676650" cy="2486025"/>
            </a:xfrm>
            <a:custGeom>
              <a:rect b="b" l="l" r="r" t="t"/>
              <a:pathLst>
                <a:path extrusionOk="0" h="2486025" w="3676650">
                  <a:moveTo>
                    <a:pt x="3676650" y="1243615"/>
                  </a:moveTo>
                  <a:lnTo>
                    <a:pt x="3241701" y="2485961"/>
                  </a:lnTo>
                  <a:lnTo>
                    <a:pt x="912109" y="2482789"/>
                  </a:lnTo>
                  <a:lnTo>
                    <a:pt x="0" y="2485961"/>
                  </a:lnTo>
                  <a:lnTo>
                    <a:pt x="0" y="0"/>
                  </a:lnTo>
                  <a:lnTo>
                    <a:pt x="3241701" y="0"/>
                  </a:lnTo>
                  <a:lnTo>
                    <a:pt x="3676650" y="1243615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1740110" y="5266300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1107962" y="4229810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" name="Google Shape;61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3151" y="4067733"/>
              <a:ext cx="1819274" cy="15335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8"/>
          <p:cNvSpPr txBox="1"/>
          <p:nvPr/>
        </p:nvSpPr>
        <p:spPr>
          <a:xfrm>
            <a:off x="522175" y="6427775"/>
            <a:ext cx="25134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8" name="Google Shape;308;p26"/>
          <p:cNvSpPr/>
          <p:nvPr/>
        </p:nvSpPr>
        <p:spPr>
          <a:xfrm>
            <a:off x="14722481" y="6715508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49" y="0"/>
                </a:moveTo>
                <a:lnTo>
                  <a:pt x="3561949" y="3571490"/>
                </a:lnTo>
                <a:lnTo>
                  <a:pt x="0" y="3571490"/>
                </a:lnTo>
                <a:lnTo>
                  <a:pt x="3561949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9" name="Google Shape;309;p26"/>
          <p:cNvSpPr txBox="1"/>
          <p:nvPr>
            <p:ph type="title"/>
          </p:nvPr>
        </p:nvSpPr>
        <p:spPr>
          <a:xfrm>
            <a:off x="4029010" y="1581255"/>
            <a:ext cx="1104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Modelo Cascata</a:t>
            </a:r>
            <a:endParaRPr sz="10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913" y="3957970"/>
            <a:ext cx="198074" cy="19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0913" y="5586583"/>
            <a:ext cx="198074" cy="19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0913" y="7215196"/>
            <a:ext cx="198074" cy="19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/>
        </p:nvSpPr>
        <p:spPr>
          <a:xfrm>
            <a:off x="5026604" y="3534441"/>
            <a:ext cx="10199400" cy="50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Também conhecido como modelo  tradicional.</a:t>
            </a:r>
            <a:endParaRPr sz="4800"/>
          </a:p>
          <a:p>
            <a:pPr indent="0" lvl="0" marL="12700" marR="12700" rtl="0" algn="just">
              <a:lnSpc>
                <a:spcPct val="115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Seu	principal	benefício	é	a  facilidade de gestão do projeto.</a:t>
            </a:r>
            <a:endParaRPr sz="4800"/>
          </a:p>
          <a:p>
            <a:pPr indent="0" lvl="0" marL="12700" marR="825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EFEFEF"/>
                </a:solidFill>
              </a:rPr>
              <a:t>Cada	fase	deve	ser	completada  antes que a próxima fase se inicie.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84" y="0"/>
            <a:ext cx="18021299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4" name="Google Shape;324;p28"/>
          <p:cNvSpPr txBox="1"/>
          <p:nvPr>
            <p:ph type="title"/>
          </p:nvPr>
        </p:nvSpPr>
        <p:spPr>
          <a:xfrm>
            <a:off x="5003517" y="0"/>
            <a:ext cx="9241155" cy="1290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Etapas Principais</a:t>
            </a:r>
            <a:endParaRPr sz="8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942" y="1895605"/>
            <a:ext cx="171450" cy="17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5792" y="6096130"/>
            <a:ext cx="152399" cy="1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5792" y="7372480"/>
            <a:ext cx="152399" cy="1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8"/>
          <p:cNvSpPr txBox="1"/>
          <p:nvPr/>
        </p:nvSpPr>
        <p:spPr>
          <a:xfrm>
            <a:off x="5780698" y="1527299"/>
            <a:ext cx="10084500" cy="8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8425" marR="62864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FEFEF"/>
                </a:solidFill>
              </a:rPr>
              <a:t>Divide todo o processo de  desenvolvimento de software em fases  separadas e sequenciais onde o  desenvolvimento movimenta-se  somente num sentido, de modo que as  etapas não podem ser repetidas.</a:t>
            </a:r>
            <a:endParaRPr sz="3900"/>
          </a:p>
          <a:p>
            <a:pPr indent="0" lvl="0" marL="12700" marR="5080" rtl="0" algn="just">
              <a:lnSpc>
                <a:spcPct val="115000"/>
              </a:lnSpc>
              <a:spcBef>
                <a:spcPts val="7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FEFEF"/>
                </a:solidFill>
              </a:rPr>
              <a:t>Somente quando uma fase estiver concluída  a outra fase poderá iniciar.</a:t>
            </a:r>
            <a:endParaRPr sz="3900"/>
          </a:p>
          <a:p>
            <a:pPr indent="0" lvl="0" marL="12700" marR="45974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FEFEF"/>
                </a:solidFill>
              </a:rPr>
              <a:t>O modelo cascata requer documentação  para todas as fases, resultando em uma  melhor compreensão da lógica por trás da  construção e dos testes.</a:t>
            </a:r>
            <a:endParaRPr sz="3900"/>
          </a:p>
        </p:txBody>
      </p:sp>
      <p:sp>
        <p:nvSpPr>
          <p:cNvPr id="329" name="Google Shape;329;p28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5" name="Google Shape;335;p29"/>
          <p:cNvSpPr txBox="1"/>
          <p:nvPr>
            <p:ph type="title"/>
          </p:nvPr>
        </p:nvSpPr>
        <p:spPr>
          <a:xfrm>
            <a:off x="4559434" y="1299676"/>
            <a:ext cx="10739100" cy="2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2562860" lvl="0" marL="257492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Quando o modelo é  aplicável?</a:t>
            </a:r>
            <a:endParaRPr sz="8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1345" y="4620257"/>
            <a:ext cx="161925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1345" y="6010907"/>
            <a:ext cx="161925" cy="1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1345" y="8096881"/>
            <a:ext cx="161925" cy="1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9"/>
          <p:cNvSpPr txBox="1"/>
          <p:nvPr/>
        </p:nvSpPr>
        <p:spPr>
          <a:xfrm>
            <a:off x="5066491" y="4249779"/>
            <a:ext cx="10569600" cy="4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107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O projeto é pequeno e realizado em curto  tempo.</a:t>
            </a:r>
            <a:endParaRPr sz="4100"/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A definição do produto é estável, sem  previsão de mudanças ao longo do  processo.</a:t>
            </a:r>
            <a:endParaRPr sz="4100"/>
          </a:p>
          <a:p>
            <a:pPr indent="0" lvl="0" marL="12700" marR="0" rtl="0" algn="just">
              <a:lnSpc>
                <a:spcPct val="115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EFEFEF"/>
                </a:solidFill>
              </a:rPr>
              <a:t>Simplicidade para determinar as tarefas.</a:t>
            </a:r>
            <a:endParaRPr sz="4100"/>
          </a:p>
        </p:txBody>
      </p:sp>
      <p:sp>
        <p:nvSpPr>
          <p:cNvPr id="340" name="Google Shape;340;p29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5"/>
                </a:lnTo>
                <a:lnTo>
                  <a:pt x="0" y="3571495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30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7" name="Google Shape;347;p30"/>
          <p:cNvSpPr txBox="1"/>
          <p:nvPr>
            <p:ph type="title"/>
          </p:nvPr>
        </p:nvSpPr>
        <p:spPr>
          <a:xfrm>
            <a:off x="4811433" y="503114"/>
            <a:ext cx="115755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5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Modelo em Espiral</a:t>
            </a:r>
            <a:endParaRPr sz="96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504" y="2704759"/>
            <a:ext cx="179206" cy="17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8504" y="5713724"/>
            <a:ext cx="179206" cy="17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8504" y="7981417"/>
            <a:ext cx="179206" cy="17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5719327" y="2335037"/>
            <a:ext cx="10860300" cy="6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FEFEF"/>
                </a:solidFill>
              </a:rPr>
              <a:t>O software é entregue em versões, onde  cada versão passa por cada etapa do  ciclo de desenvolvimento. Determina  objetivos, soluções alternativas e  restrições.</a:t>
            </a:r>
            <a:endParaRPr sz="4400"/>
          </a:p>
          <a:p>
            <a:pPr indent="0" lvl="0" marL="12700" marR="345440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FEFEF"/>
                </a:solidFill>
              </a:rPr>
              <a:t>Atividades da fase de desenvolvimento:  design, especificação, codificação e  verificação.</a:t>
            </a:r>
            <a:endParaRPr sz="4400"/>
          </a:p>
          <a:p>
            <a:pPr indent="0" lvl="0" marL="12700" marR="1871979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FEFEF"/>
                </a:solidFill>
              </a:rPr>
              <a:t>Revisão das etapas anteriores e o  planejamento da próxima fase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988" y="0"/>
            <a:ext cx="1364401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2" title="VID-20220714-WA000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017066" cy="101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7" name="Google Shape;367;p33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8" name="Google Shape;368;p33"/>
          <p:cNvSpPr/>
          <p:nvPr/>
        </p:nvSpPr>
        <p:spPr>
          <a:xfrm>
            <a:off x="49" y="6262214"/>
            <a:ext cx="3676650" cy="2486025"/>
          </a:xfrm>
          <a:custGeom>
            <a:rect b="b" l="l" r="r" t="t"/>
            <a:pathLst>
              <a:path extrusionOk="0" h="2486025" w="3676650">
                <a:moveTo>
                  <a:pt x="3676650" y="1243615"/>
                </a:moveTo>
                <a:lnTo>
                  <a:pt x="3241701" y="2485961"/>
                </a:lnTo>
                <a:lnTo>
                  <a:pt x="912109" y="2482789"/>
                </a:lnTo>
                <a:lnTo>
                  <a:pt x="0" y="2485961"/>
                </a:lnTo>
                <a:lnTo>
                  <a:pt x="0" y="0"/>
                </a:lnTo>
                <a:lnTo>
                  <a:pt x="3241701" y="0"/>
                </a:lnTo>
                <a:lnTo>
                  <a:pt x="3676650" y="1243615"/>
                </a:lnTo>
                <a:close/>
              </a:path>
            </a:pathLst>
          </a:custGeom>
          <a:solidFill>
            <a:srgbClr val="BCC4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9" name="Google Shape;369;p33"/>
          <p:cNvSpPr/>
          <p:nvPr/>
        </p:nvSpPr>
        <p:spPr>
          <a:xfrm>
            <a:off x="10455542" y="6262103"/>
            <a:ext cx="3795395" cy="2489835"/>
          </a:xfrm>
          <a:custGeom>
            <a:rect b="b" l="l" r="r" t="t"/>
            <a:pathLst>
              <a:path extrusionOk="0" h="2489834" w="3795394">
                <a:moveTo>
                  <a:pt x="3794912" y="1246162"/>
                </a:moveTo>
                <a:lnTo>
                  <a:pt x="3360432" y="4940"/>
                </a:lnTo>
                <a:lnTo>
                  <a:pt x="677430" y="4940"/>
                </a:lnTo>
                <a:lnTo>
                  <a:pt x="677430" y="4381"/>
                </a:lnTo>
                <a:lnTo>
                  <a:pt x="602475" y="3835"/>
                </a:lnTo>
                <a:lnTo>
                  <a:pt x="500672" y="1638"/>
                </a:lnTo>
                <a:lnTo>
                  <a:pt x="0" y="0"/>
                </a:lnTo>
                <a:lnTo>
                  <a:pt x="425640" y="1244117"/>
                </a:lnTo>
                <a:lnTo>
                  <a:pt x="0" y="2489339"/>
                </a:lnTo>
                <a:lnTo>
                  <a:pt x="677430" y="2489339"/>
                </a:lnTo>
                <a:lnTo>
                  <a:pt x="677430" y="2485542"/>
                </a:lnTo>
                <a:lnTo>
                  <a:pt x="1329715" y="2482951"/>
                </a:lnTo>
                <a:lnTo>
                  <a:pt x="3360432" y="2486126"/>
                </a:lnTo>
                <a:lnTo>
                  <a:pt x="3794912" y="1246162"/>
                </a:lnTo>
                <a:close/>
              </a:path>
            </a:pathLst>
          </a:custGeom>
          <a:solidFill>
            <a:srgbClr val="3DD9D8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70" name="Google Shape;370;p33"/>
          <p:cNvGrpSpPr/>
          <p:nvPr/>
        </p:nvGrpSpPr>
        <p:grpSpPr>
          <a:xfrm>
            <a:off x="1107962" y="4229810"/>
            <a:ext cx="1323975" cy="2036614"/>
            <a:chOff x="1107962" y="4229810"/>
            <a:chExt cx="1323975" cy="2036614"/>
          </a:xfrm>
        </p:grpSpPr>
        <p:sp>
          <p:nvSpPr>
            <p:cNvPr id="371" name="Google Shape;371;p33"/>
            <p:cNvSpPr/>
            <p:nvPr/>
          </p:nvSpPr>
          <p:spPr>
            <a:xfrm>
              <a:off x="1740110" y="5266299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107962" y="4229810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73" name="Google Shape;373;p33"/>
          <p:cNvSpPr/>
          <p:nvPr/>
        </p:nvSpPr>
        <p:spPr>
          <a:xfrm>
            <a:off x="12322388" y="5266300"/>
            <a:ext cx="57150" cy="1000125"/>
          </a:xfrm>
          <a:custGeom>
            <a:rect b="b" l="l" r="r" t="t"/>
            <a:pathLst>
              <a:path extrusionOk="0" h="1000125" w="57150">
                <a:moveTo>
                  <a:pt x="57149" y="1000124"/>
                </a:moveTo>
                <a:lnTo>
                  <a:pt x="0" y="1000124"/>
                </a:lnTo>
                <a:lnTo>
                  <a:pt x="0" y="0"/>
                </a:lnTo>
                <a:lnTo>
                  <a:pt x="57149" y="0"/>
                </a:lnTo>
                <a:lnTo>
                  <a:pt x="57149" y="1000124"/>
                </a:lnTo>
                <a:close/>
              </a:path>
            </a:pathLst>
          </a:custGeom>
          <a:solidFill>
            <a:srgbClr val="3DD9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4" name="Google Shape;37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51" y="4067733"/>
            <a:ext cx="1819274" cy="153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33"/>
          <p:cNvGrpSpPr/>
          <p:nvPr/>
        </p:nvGrpSpPr>
        <p:grpSpPr>
          <a:xfrm>
            <a:off x="3403752" y="5293443"/>
            <a:ext cx="7321283" cy="3458495"/>
            <a:chOff x="3403752" y="5293443"/>
            <a:chExt cx="7321283" cy="3458495"/>
          </a:xfrm>
        </p:grpSpPr>
        <p:sp>
          <p:nvSpPr>
            <p:cNvPr id="376" name="Google Shape;376;p33"/>
            <p:cNvSpPr/>
            <p:nvPr/>
          </p:nvSpPr>
          <p:spPr>
            <a:xfrm>
              <a:off x="3403752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81"/>
                  </a:lnTo>
                  <a:lnTo>
                    <a:pt x="602462" y="3835"/>
                  </a:lnTo>
                  <a:lnTo>
                    <a:pt x="500672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18" y="2489339"/>
                  </a:lnTo>
                  <a:lnTo>
                    <a:pt x="677418" y="2485542"/>
                  </a:lnTo>
                  <a:lnTo>
                    <a:pt x="1329715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BCC4C8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6929640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81"/>
                  </a:lnTo>
                  <a:lnTo>
                    <a:pt x="602475" y="3835"/>
                  </a:lnTo>
                  <a:lnTo>
                    <a:pt x="500684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30" y="2489339"/>
                  </a:lnTo>
                  <a:lnTo>
                    <a:pt x="677430" y="2485542"/>
                  </a:lnTo>
                  <a:lnTo>
                    <a:pt x="1329728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BCC4C8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270596" y="5293443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379" name="Google Shape;3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3810" y="4229810"/>
            <a:ext cx="1362074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/>
          <p:nvPr/>
        </p:nvSpPr>
        <p:spPr>
          <a:xfrm>
            <a:off x="4638448" y="4229810"/>
            <a:ext cx="1323975" cy="1323975"/>
          </a:xfrm>
          <a:custGeom>
            <a:rect b="b" l="l" r="r" t="t"/>
            <a:pathLst>
              <a:path extrusionOk="0" h="1323975" w="1323975">
                <a:moveTo>
                  <a:pt x="661987" y="1323974"/>
                </a:moveTo>
                <a:lnTo>
                  <a:pt x="613293" y="1322181"/>
                </a:lnTo>
                <a:lnTo>
                  <a:pt x="564853" y="1316810"/>
                </a:lnTo>
                <a:lnTo>
                  <a:pt x="516940" y="1307889"/>
                </a:lnTo>
                <a:lnTo>
                  <a:pt x="469822" y="1295469"/>
                </a:lnTo>
                <a:lnTo>
                  <a:pt x="423745" y="1279618"/>
                </a:lnTo>
                <a:lnTo>
                  <a:pt x="378951" y="1260417"/>
                </a:lnTo>
                <a:lnTo>
                  <a:pt x="335690" y="1237971"/>
                </a:lnTo>
                <a:lnTo>
                  <a:pt x="294206" y="1212409"/>
                </a:lnTo>
                <a:lnTo>
                  <a:pt x="254715" y="1183865"/>
                </a:lnTo>
                <a:lnTo>
                  <a:pt x="217423" y="1152487"/>
                </a:lnTo>
                <a:lnTo>
                  <a:pt x="182541" y="1118451"/>
                </a:lnTo>
                <a:lnTo>
                  <a:pt x="150264" y="1081947"/>
                </a:lnTo>
                <a:lnTo>
                  <a:pt x="120759" y="1043169"/>
                </a:lnTo>
                <a:lnTo>
                  <a:pt x="94181" y="1002317"/>
                </a:lnTo>
                <a:lnTo>
                  <a:pt x="70681" y="959620"/>
                </a:lnTo>
                <a:lnTo>
                  <a:pt x="50390" y="915318"/>
                </a:lnTo>
                <a:lnTo>
                  <a:pt x="33412" y="869645"/>
                </a:lnTo>
                <a:lnTo>
                  <a:pt x="19838" y="822837"/>
                </a:lnTo>
                <a:lnTo>
                  <a:pt x="9744" y="775157"/>
                </a:lnTo>
                <a:lnTo>
                  <a:pt x="3187" y="726873"/>
                </a:lnTo>
                <a:lnTo>
                  <a:pt x="199" y="678238"/>
                </a:lnTo>
                <a:lnTo>
                  <a:pt x="0" y="661987"/>
                </a:lnTo>
                <a:lnTo>
                  <a:pt x="199" y="645736"/>
                </a:lnTo>
                <a:lnTo>
                  <a:pt x="3187" y="597101"/>
                </a:lnTo>
                <a:lnTo>
                  <a:pt x="9744" y="548817"/>
                </a:lnTo>
                <a:lnTo>
                  <a:pt x="19838" y="501137"/>
                </a:lnTo>
                <a:lnTo>
                  <a:pt x="33412" y="454329"/>
                </a:lnTo>
                <a:lnTo>
                  <a:pt x="50390" y="408655"/>
                </a:lnTo>
                <a:lnTo>
                  <a:pt x="70681" y="364354"/>
                </a:lnTo>
                <a:lnTo>
                  <a:pt x="94181" y="321657"/>
                </a:lnTo>
                <a:lnTo>
                  <a:pt x="120759" y="280805"/>
                </a:lnTo>
                <a:lnTo>
                  <a:pt x="150264" y="242027"/>
                </a:lnTo>
                <a:lnTo>
                  <a:pt x="182541" y="205523"/>
                </a:lnTo>
                <a:lnTo>
                  <a:pt x="217423" y="171486"/>
                </a:lnTo>
                <a:lnTo>
                  <a:pt x="254715" y="140108"/>
                </a:lnTo>
                <a:lnTo>
                  <a:pt x="294206" y="111564"/>
                </a:lnTo>
                <a:lnTo>
                  <a:pt x="335690" y="86002"/>
                </a:lnTo>
                <a:lnTo>
                  <a:pt x="378951" y="63557"/>
                </a:lnTo>
                <a:lnTo>
                  <a:pt x="423745" y="44355"/>
                </a:lnTo>
                <a:lnTo>
                  <a:pt x="469822" y="28504"/>
                </a:lnTo>
                <a:lnTo>
                  <a:pt x="516940" y="16085"/>
                </a:lnTo>
                <a:lnTo>
                  <a:pt x="564853" y="7164"/>
                </a:lnTo>
                <a:lnTo>
                  <a:pt x="613293" y="1793"/>
                </a:lnTo>
                <a:lnTo>
                  <a:pt x="661987" y="0"/>
                </a:lnTo>
                <a:lnTo>
                  <a:pt x="678238" y="199"/>
                </a:lnTo>
                <a:lnTo>
                  <a:pt x="726873" y="3187"/>
                </a:lnTo>
                <a:lnTo>
                  <a:pt x="775157" y="9744"/>
                </a:lnTo>
                <a:lnTo>
                  <a:pt x="822837" y="19838"/>
                </a:lnTo>
                <a:lnTo>
                  <a:pt x="869645" y="33412"/>
                </a:lnTo>
                <a:lnTo>
                  <a:pt x="915318" y="50390"/>
                </a:lnTo>
                <a:lnTo>
                  <a:pt x="959620" y="70681"/>
                </a:lnTo>
                <a:lnTo>
                  <a:pt x="1002317" y="94181"/>
                </a:lnTo>
                <a:lnTo>
                  <a:pt x="1043169" y="120759"/>
                </a:lnTo>
                <a:lnTo>
                  <a:pt x="1081947" y="150264"/>
                </a:lnTo>
                <a:lnTo>
                  <a:pt x="1118451" y="182541"/>
                </a:lnTo>
                <a:lnTo>
                  <a:pt x="1152487" y="217423"/>
                </a:lnTo>
                <a:lnTo>
                  <a:pt x="1183865" y="254715"/>
                </a:lnTo>
                <a:lnTo>
                  <a:pt x="1212409" y="294206"/>
                </a:lnTo>
                <a:lnTo>
                  <a:pt x="1237971" y="335690"/>
                </a:lnTo>
                <a:lnTo>
                  <a:pt x="1260417" y="378951"/>
                </a:lnTo>
                <a:lnTo>
                  <a:pt x="1279618" y="423745"/>
                </a:lnTo>
                <a:lnTo>
                  <a:pt x="1295469" y="469822"/>
                </a:lnTo>
                <a:lnTo>
                  <a:pt x="1307889" y="516940"/>
                </a:lnTo>
                <a:lnTo>
                  <a:pt x="1316810" y="564853"/>
                </a:lnTo>
                <a:lnTo>
                  <a:pt x="1322181" y="613293"/>
                </a:lnTo>
                <a:lnTo>
                  <a:pt x="1323974" y="661987"/>
                </a:lnTo>
                <a:lnTo>
                  <a:pt x="1323775" y="678238"/>
                </a:lnTo>
                <a:lnTo>
                  <a:pt x="1320787" y="726873"/>
                </a:lnTo>
                <a:lnTo>
                  <a:pt x="1314229" y="775157"/>
                </a:lnTo>
                <a:lnTo>
                  <a:pt x="1304136" y="822837"/>
                </a:lnTo>
                <a:lnTo>
                  <a:pt x="1290561" y="869645"/>
                </a:lnTo>
                <a:lnTo>
                  <a:pt x="1273583" y="915318"/>
                </a:lnTo>
                <a:lnTo>
                  <a:pt x="1253293" y="959620"/>
                </a:lnTo>
                <a:lnTo>
                  <a:pt x="1229793" y="1002317"/>
                </a:lnTo>
                <a:lnTo>
                  <a:pt x="1203215" y="1043169"/>
                </a:lnTo>
                <a:lnTo>
                  <a:pt x="1173710" y="1081947"/>
                </a:lnTo>
                <a:lnTo>
                  <a:pt x="1141433" y="1118451"/>
                </a:lnTo>
                <a:lnTo>
                  <a:pt x="1106551" y="1152487"/>
                </a:lnTo>
                <a:lnTo>
                  <a:pt x="1069259" y="1183865"/>
                </a:lnTo>
                <a:lnTo>
                  <a:pt x="1029767" y="1212409"/>
                </a:lnTo>
                <a:lnTo>
                  <a:pt x="988284" y="1237971"/>
                </a:lnTo>
                <a:lnTo>
                  <a:pt x="945023" y="1260417"/>
                </a:lnTo>
                <a:lnTo>
                  <a:pt x="900228" y="1279618"/>
                </a:lnTo>
                <a:lnTo>
                  <a:pt x="854152" y="1295469"/>
                </a:lnTo>
                <a:lnTo>
                  <a:pt x="807034" y="1307889"/>
                </a:lnTo>
                <a:lnTo>
                  <a:pt x="759121" y="1316810"/>
                </a:lnTo>
                <a:lnTo>
                  <a:pt x="710681" y="1322181"/>
                </a:lnTo>
                <a:lnTo>
                  <a:pt x="661987" y="1323974"/>
                </a:lnTo>
                <a:close/>
              </a:path>
            </a:pathLst>
          </a:custGeom>
          <a:solidFill>
            <a:srgbClr val="BCC4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381" name="Google Shape;381;p33"/>
          <p:cNvGrpSpPr/>
          <p:nvPr/>
        </p:nvGrpSpPr>
        <p:grpSpPr>
          <a:xfrm>
            <a:off x="7866974" y="4133893"/>
            <a:ext cx="1924049" cy="2228448"/>
            <a:chOff x="7866974" y="4133893"/>
            <a:chExt cx="1924049" cy="2228448"/>
          </a:xfrm>
        </p:grpSpPr>
        <p:sp>
          <p:nvSpPr>
            <p:cNvPr id="382" name="Google Shape;382;p33"/>
            <p:cNvSpPr/>
            <p:nvPr/>
          </p:nvSpPr>
          <p:spPr>
            <a:xfrm>
              <a:off x="8164335" y="4229810"/>
              <a:ext cx="1323975" cy="2064385"/>
            </a:xfrm>
            <a:custGeom>
              <a:rect b="b" l="l" r="r" t="t"/>
              <a:pathLst>
                <a:path extrusionOk="0" h="2064385" w="1323975">
                  <a:moveTo>
                    <a:pt x="1323975" y="661987"/>
                  </a:moveTo>
                  <a:lnTo>
                    <a:pt x="1322184" y="613295"/>
                  </a:lnTo>
                  <a:lnTo>
                    <a:pt x="1316812" y="564857"/>
                  </a:lnTo>
                  <a:lnTo>
                    <a:pt x="1307896" y="516940"/>
                  </a:lnTo>
                  <a:lnTo>
                    <a:pt x="1295476" y="469823"/>
                  </a:lnTo>
                  <a:lnTo>
                    <a:pt x="1279626" y="423748"/>
                  </a:lnTo>
                  <a:lnTo>
                    <a:pt x="1260424" y="378955"/>
                  </a:lnTo>
                  <a:lnTo>
                    <a:pt x="1237970" y="335699"/>
                  </a:lnTo>
                  <a:lnTo>
                    <a:pt x="1212418" y="294208"/>
                  </a:lnTo>
                  <a:lnTo>
                    <a:pt x="1183868" y="254723"/>
                  </a:lnTo>
                  <a:lnTo>
                    <a:pt x="1152486" y="217424"/>
                  </a:lnTo>
                  <a:lnTo>
                    <a:pt x="1118450" y="182549"/>
                  </a:lnTo>
                  <a:lnTo>
                    <a:pt x="1081951" y="150266"/>
                  </a:lnTo>
                  <a:lnTo>
                    <a:pt x="1043178" y="120764"/>
                  </a:lnTo>
                  <a:lnTo>
                    <a:pt x="1002322" y="94183"/>
                  </a:lnTo>
                  <a:lnTo>
                    <a:pt x="959624" y="70688"/>
                  </a:lnTo>
                  <a:lnTo>
                    <a:pt x="915327" y="50393"/>
                  </a:lnTo>
                  <a:lnTo>
                    <a:pt x="869645" y="33413"/>
                  </a:lnTo>
                  <a:lnTo>
                    <a:pt x="822845" y="19850"/>
                  </a:lnTo>
                  <a:lnTo>
                    <a:pt x="775157" y="9753"/>
                  </a:lnTo>
                  <a:lnTo>
                    <a:pt x="726871" y="3187"/>
                  </a:lnTo>
                  <a:lnTo>
                    <a:pt x="678243" y="203"/>
                  </a:lnTo>
                  <a:lnTo>
                    <a:pt x="661987" y="0"/>
                  </a:lnTo>
                  <a:lnTo>
                    <a:pt x="645744" y="203"/>
                  </a:lnTo>
                  <a:lnTo>
                    <a:pt x="597103" y="3187"/>
                  </a:lnTo>
                  <a:lnTo>
                    <a:pt x="548817" y="9753"/>
                  </a:lnTo>
                  <a:lnTo>
                    <a:pt x="501142" y="19850"/>
                  </a:lnTo>
                  <a:lnTo>
                    <a:pt x="454329" y="33413"/>
                  </a:lnTo>
                  <a:lnTo>
                    <a:pt x="408660" y="50393"/>
                  </a:lnTo>
                  <a:lnTo>
                    <a:pt x="364363" y="70688"/>
                  </a:lnTo>
                  <a:lnTo>
                    <a:pt x="321665" y="94183"/>
                  </a:lnTo>
                  <a:lnTo>
                    <a:pt x="280809" y="120764"/>
                  </a:lnTo>
                  <a:lnTo>
                    <a:pt x="242036" y="150266"/>
                  </a:lnTo>
                  <a:lnTo>
                    <a:pt x="205524" y="182549"/>
                  </a:lnTo>
                  <a:lnTo>
                    <a:pt x="171488" y="217424"/>
                  </a:lnTo>
                  <a:lnTo>
                    <a:pt x="140106" y="254723"/>
                  </a:lnTo>
                  <a:lnTo>
                    <a:pt x="111569" y="294208"/>
                  </a:lnTo>
                  <a:lnTo>
                    <a:pt x="86004" y="335699"/>
                  </a:lnTo>
                  <a:lnTo>
                    <a:pt x="63563" y="378955"/>
                  </a:lnTo>
                  <a:lnTo>
                    <a:pt x="44361" y="423748"/>
                  </a:lnTo>
                  <a:lnTo>
                    <a:pt x="28511" y="469823"/>
                  </a:lnTo>
                  <a:lnTo>
                    <a:pt x="16090" y="516940"/>
                  </a:lnTo>
                  <a:lnTo>
                    <a:pt x="7162" y="564857"/>
                  </a:lnTo>
                  <a:lnTo>
                    <a:pt x="1790" y="613295"/>
                  </a:lnTo>
                  <a:lnTo>
                    <a:pt x="0" y="661987"/>
                  </a:lnTo>
                  <a:lnTo>
                    <a:pt x="203" y="678243"/>
                  </a:lnTo>
                  <a:lnTo>
                    <a:pt x="3187" y="726884"/>
                  </a:lnTo>
                  <a:lnTo>
                    <a:pt x="9753" y="775157"/>
                  </a:lnTo>
                  <a:lnTo>
                    <a:pt x="19837" y="822845"/>
                  </a:lnTo>
                  <a:lnTo>
                    <a:pt x="33413" y="869645"/>
                  </a:lnTo>
                  <a:lnTo>
                    <a:pt x="50393" y="915327"/>
                  </a:lnTo>
                  <a:lnTo>
                    <a:pt x="70688" y="959624"/>
                  </a:lnTo>
                  <a:lnTo>
                    <a:pt x="94183" y="1002322"/>
                  </a:lnTo>
                  <a:lnTo>
                    <a:pt x="120764" y="1043178"/>
                  </a:lnTo>
                  <a:lnTo>
                    <a:pt x="150266" y="1081951"/>
                  </a:lnTo>
                  <a:lnTo>
                    <a:pt x="182549" y="1118450"/>
                  </a:lnTo>
                  <a:lnTo>
                    <a:pt x="217424" y="1152499"/>
                  </a:lnTo>
                  <a:lnTo>
                    <a:pt x="254723" y="1183868"/>
                  </a:lnTo>
                  <a:lnTo>
                    <a:pt x="294208" y="1212418"/>
                  </a:lnTo>
                  <a:lnTo>
                    <a:pt x="335699" y="1237983"/>
                  </a:lnTo>
                  <a:lnTo>
                    <a:pt x="378955" y="1260424"/>
                  </a:lnTo>
                  <a:lnTo>
                    <a:pt x="423748" y="1279626"/>
                  </a:lnTo>
                  <a:lnTo>
                    <a:pt x="469823" y="1295476"/>
                  </a:lnTo>
                  <a:lnTo>
                    <a:pt x="516940" y="1307896"/>
                  </a:lnTo>
                  <a:lnTo>
                    <a:pt x="564857" y="1316812"/>
                  </a:lnTo>
                  <a:lnTo>
                    <a:pt x="613295" y="1322184"/>
                  </a:lnTo>
                  <a:lnTo>
                    <a:pt x="632155" y="1323289"/>
                  </a:lnTo>
                  <a:lnTo>
                    <a:pt x="632155" y="2063762"/>
                  </a:lnTo>
                  <a:lnTo>
                    <a:pt x="689305" y="2063762"/>
                  </a:lnTo>
                  <a:lnTo>
                    <a:pt x="689305" y="1323378"/>
                  </a:lnTo>
                  <a:lnTo>
                    <a:pt x="694474" y="1323187"/>
                  </a:lnTo>
                  <a:lnTo>
                    <a:pt x="743026" y="1318996"/>
                  </a:lnTo>
                  <a:lnTo>
                    <a:pt x="791133" y="1311262"/>
                  </a:lnTo>
                  <a:lnTo>
                    <a:pt x="838542" y="1299997"/>
                  </a:lnTo>
                  <a:lnTo>
                    <a:pt x="885012" y="1285278"/>
                  </a:lnTo>
                  <a:lnTo>
                    <a:pt x="930262" y="1267180"/>
                  </a:lnTo>
                  <a:lnTo>
                    <a:pt x="974051" y="1245819"/>
                  </a:lnTo>
                  <a:lnTo>
                    <a:pt x="1016152" y="1221282"/>
                  </a:lnTo>
                  <a:lnTo>
                    <a:pt x="1056335" y="1193711"/>
                  </a:lnTo>
                  <a:lnTo>
                    <a:pt x="1094384" y="1163256"/>
                  </a:lnTo>
                  <a:lnTo>
                    <a:pt x="1130084" y="1130084"/>
                  </a:lnTo>
                  <a:lnTo>
                    <a:pt x="1163256" y="1094384"/>
                  </a:lnTo>
                  <a:lnTo>
                    <a:pt x="1193698" y="1056335"/>
                  </a:lnTo>
                  <a:lnTo>
                    <a:pt x="1221270" y="1016152"/>
                  </a:lnTo>
                  <a:lnTo>
                    <a:pt x="1245806" y="974051"/>
                  </a:lnTo>
                  <a:lnTo>
                    <a:pt x="1267180" y="930262"/>
                  </a:lnTo>
                  <a:lnTo>
                    <a:pt x="1285278" y="885012"/>
                  </a:lnTo>
                  <a:lnTo>
                    <a:pt x="1299997" y="838542"/>
                  </a:lnTo>
                  <a:lnTo>
                    <a:pt x="1311262" y="791146"/>
                  </a:lnTo>
                  <a:lnTo>
                    <a:pt x="1318996" y="743026"/>
                  </a:lnTo>
                  <a:lnTo>
                    <a:pt x="1323187" y="694474"/>
                  </a:lnTo>
                  <a:lnTo>
                    <a:pt x="1323784" y="678243"/>
                  </a:lnTo>
                  <a:lnTo>
                    <a:pt x="1323975" y="661987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8796492" y="5362216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384" name="Google Shape;384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66974" y="4133893"/>
              <a:ext cx="1924049" cy="1600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9917" y="4212827"/>
            <a:ext cx="1409699" cy="13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506488" y="6427779"/>
            <a:ext cx="25293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  <p:sp>
        <p:nvSpPr>
          <p:cNvPr id="387" name="Google Shape;387;p33"/>
          <p:cNvSpPr txBox="1"/>
          <p:nvPr/>
        </p:nvSpPr>
        <p:spPr>
          <a:xfrm>
            <a:off x="11063816" y="6496489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  <p:sp>
        <p:nvSpPr>
          <p:cNvPr id="388" name="Google Shape;388;p33"/>
          <p:cNvSpPr txBox="1"/>
          <p:nvPr/>
        </p:nvSpPr>
        <p:spPr>
          <a:xfrm>
            <a:off x="3985697" y="6851224"/>
            <a:ext cx="2967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195" lvl="0" marL="683260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PRINCIPAIS  FASES</a:t>
            </a:r>
            <a:endParaRPr sz="3800"/>
          </a:p>
        </p:txBody>
      </p:sp>
      <p:sp>
        <p:nvSpPr>
          <p:cNvPr id="389" name="Google Shape;389;p33"/>
          <p:cNvSpPr txBox="1"/>
          <p:nvPr/>
        </p:nvSpPr>
        <p:spPr>
          <a:xfrm>
            <a:off x="7627922" y="6498264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5" name="Google Shape;395;p34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5"/>
                </a:lnTo>
                <a:lnTo>
                  <a:pt x="0" y="3571495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96" name="Google Shape;3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1184" y="191564"/>
            <a:ext cx="5714999" cy="3524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>
            <p:ph type="title"/>
          </p:nvPr>
        </p:nvSpPr>
        <p:spPr>
          <a:xfrm>
            <a:off x="2358945" y="2835488"/>
            <a:ext cx="9770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latin typeface="Arial"/>
                <a:ea typeface="Arial"/>
                <a:cs typeface="Arial"/>
                <a:sym typeface="Arial"/>
              </a:rPr>
              <a:t>Modelo Incremental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1236525" y="4318800"/>
            <a:ext cx="15258300" cy="4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20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-Requisitos dos clientes são obtidos e agrupados em módulos;</a:t>
            </a:r>
            <a:endParaRPr sz="4000"/>
          </a:p>
          <a:p>
            <a:pPr indent="0" lvl="0" marL="12700" marR="508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-Equipe e cliente definem a prioridade de cada modulo a ser  desenvolvido;</a:t>
            </a:r>
            <a:endParaRPr sz="4000"/>
          </a:p>
          <a:p>
            <a:pPr indent="0" lvl="0" marL="12700" marR="0" rtl="0" algn="just">
              <a:lnSpc>
                <a:spcPct val="115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-O software é produzido então em etapas;</a:t>
            </a:r>
            <a:endParaRPr sz="4000"/>
          </a:p>
          <a:p>
            <a:pPr indent="0" lvl="0" marL="12700" marR="7620" rtl="0" algn="just">
              <a:lnSpc>
                <a:spcPct val="115000"/>
              </a:lnSpc>
              <a:spcBef>
                <a:spcPts val="115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-Nova parte do software pronta é adicionada a outro software  já pronto.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" name="Google Shape;404;p35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5" name="Google Shape;4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8419" y="5753734"/>
            <a:ext cx="118691" cy="24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35"/>
          <p:cNvGrpSpPr/>
          <p:nvPr/>
        </p:nvGrpSpPr>
        <p:grpSpPr>
          <a:xfrm>
            <a:off x="10853473" y="7692878"/>
            <a:ext cx="1367155" cy="1565910"/>
            <a:chOff x="10853473" y="7692878"/>
            <a:chExt cx="1367155" cy="1565910"/>
          </a:xfrm>
        </p:grpSpPr>
        <p:sp>
          <p:nvSpPr>
            <p:cNvPr id="407" name="Google Shape;407;p35"/>
            <p:cNvSpPr/>
            <p:nvPr/>
          </p:nvSpPr>
          <p:spPr>
            <a:xfrm>
              <a:off x="10853473" y="7692878"/>
              <a:ext cx="1367155" cy="1565910"/>
            </a:xfrm>
            <a:custGeom>
              <a:rect b="b" l="l" r="r" t="t"/>
              <a:pathLst>
                <a:path extrusionOk="0" h="1565909" w="1367154">
                  <a:moveTo>
                    <a:pt x="1365871" y="1565366"/>
                  </a:moveTo>
                  <a:lnTo>
                    <a:pt x="747492" y="1563528"/>
                  </a:lnTo>
                  <a:lnTo>
                    <a:pt x="740393" y="1159770"/>
                  </a:lnTo>
                  <a:lnTo>
                    <a:pt x="694468" y="1563377"/>
                  </a:lnTo>
                  <a:lnTo>
                    <a:pt x="0" y="1561319"/>
                  </a:lnTo>
                  <a:lnTo>
                    <a:pt x="103197" y="126543"/>
                  </a:lnTo>
                  <a:lnTo>
                    <a:pt x="627903" y="62462"/>
                  </a:lnTo>
                  <a:lnTo>
                    <a:pt x="1281915" y="0"/>
                  </a:lnTo>
                  <a:lnTo>
                    <a:pt x="1287765" y="20970"/>
                  </a:lnTo>
                  <a:lnTo>
                    <a:pt x="1302282" y="116131"/>
                  </a:lnTo>
                  <a:lnTo>
                    <a:pt x="1320913" y="333860"/>
                  </a:lnTo>
                  <a:lnTo>
                    <a:pt x="1339105" y="722531"/>
                  </a:lnTo>
                  <a:lnTo>
                    <a:pt x="1340564" y="758257"/>
                  </a:lnTo>
                  <a:lnTo>
                    <a:pt x="1342602" y="797954"/>
                  </a:lnTo>
                  <a:lnTo>
                    <a:pt x="1353972" y="987380"/>
                  </a:lnTo>
                  <a:lnTo>
                    <a:pt x="1359790" y="1094137"/>
                  </a:lnTo>
                  <a:lnTo>
                    <a:pt x="1362282" y="1148941"/>
                  </a:lnTo>
                  <a:lnTo>
                    <a:pt x="1364327" y="1204092"/>
                  </a:lnTo>
                  <a:lnTo>
                    <a:pt x="1365794" y="1259137"/>
                  </a:lnTo>
                  <a:lnTo>
                    <a:pt x="1366556" y="1313622"/>
                  </a:lnTo>
                  <a:lnTo>
                    <a:pt x="1365871" y="1565366"/>
                  </a:lnTo>
                  <a:close/>
                </a:path>
              </a:pathLst>
            </a:custGeom>
            <a:solidFill>
              <a:srgbClr val="007785">
                <a:alpha val="5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11588466" y="8727230"/>
              <a:ext cx="289560" cy="130175"/>
            </a:xfrm>
            <a:custGeom>
              <a:rect b="b" l="l" r="r" t="t"/>
              <a:pathLst>
                <a:path extrusionOk="0" h="130175" w="289559">
                  <a:moveTo>
                    <a:pt x="6030" y="130178"/>
                  </a:moveTo>
                  <a:lnTo>
                    <a:pt x="5399" y="130178"/>
                  </a:lnTo>
                  <a:lnTo>
                    <a:pt x="3563" y="130178"/>
                  </a:lnTo>
                  <a:lnTo>
                    <a:pt x="1808" y="129108"/>
                  </a:lnTo>
                  <a:lnTo>
                    <a:pt x="0" y="124883"/>
                  </a:lnTo>
                  <a:lnTo>
                    <a:pt x="1110" y="122085"/>
                  </a:lnTo>
                  <a:lnTo>
                    <a:pt x="284513" y="0"/>
                  </a:lnTo>
                  <a:lnTo>
                    <a:pt x="287309" y="1110"/>
                  </a:lnTo>
                  <a:lnTo>
                    <a:pt x="289392" y="5952"/>
                  </a:lnTo>
                  <a:lnTo>
                    <a:pt x="288282" y="8750"/>
                  </a:lnTo>
                  <a:lnTo>
                    <a:pt x="6030" y="130178"/>
                  </a:lnTo>
                  <a:close/>
                </a:path>
              </a:pathLst>
            </a:custGeom>
            <a:solidFill>
              <a:srgbClr val="000000">
                <a:alpha val="5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409" name="Google Shape;409;p35"/>
          <p:cNvGrpSpPr/>
          <p:nvPr/>
        </p:nvGrpSpPr>
        <p:grpSpPr>
          <a:xfrm>
            <a:off x="10011678" y="5197246"/>
            <a:ext cx="5581277" cy="3794003"/>
            <a:chOff x="10011678" y="5197246"/>
            <a:chExt cx="5581277" cy="3794003"/>
          </a:xfrm>
        </p:grpSpPr>
        <p:sp>
          <p:nvSpPr>
            <p:cNvPr id="410" name="Google Shape;410;p35"/>
            <p:cNvSpPr/>
            <p:nvPr/>
          </p:nvSpPr>
          <p:spPr>
            <a:xfrm>
              <a:off x="12866900" y="8843294"/>
              <a:ext cx="2726055" cy="147955"/>
            </a:xfrm>
            <a:custGeom>
              <a:rect b="b" l="l" r="r" t="t"/>
              <a:pathLst>
                <a:path extrusionOk="0" h="147954" w="2726055">
                  <a:moveTo>
                    <a:pt x="2725602" y="147419"/>
                  </a:moveTo>
                  <a:lnTo>
                    <a:pt x="0" y="147419"/>
                  </a:lnTo>
                  <a:lnTo>
                    <a:pt x="0" y="0"/>
                  </a:lnTo>
                  <a:lnTo>
                    <a:pt x="2725602" y="0"/>
                  </a:lnTo>
                  <a:lnTo>
                    <a:pt x="2725602" y="147419"/>
                  </a:lnTo>
                  <a:close/>
                </a:path>
              </a:pathLst>
            </a:custGeom>
            <a:solidFill>
              <a:srgbClr val="FFFFFF">
                <a:alpha val="5372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12866900" y="8843294"/>
              <a:ext cx="2726055" cy="147955"/>
            </a:xfrm>
            <a:custGeom>
              <a:rect b="b" l="l" r="r" t="t"/>
              <a:pathLst>
                <a:path extrusionOk="0" h="147954" w="2726055">
                  <a:moveTo>
                    <a:pt x="2725602" y="147419"/>
                  </a:moveTo>
                  <a:lnTo>
                    <a:pt x="0" y="147419"/>
                  </a:lnTo>
                  <a:lnTo>
                    <a:pt x="0" y="0"/>
                  </a:lnTo>
                  <a:lnTo>
                    <a:pt x="2725602" y="0"/>
                  </a:lnTo>
                  <a:lnTo>
                    <a:pt x="2725602" y="147419"/>
                  </a:lnTo>
                  <a:close/>
                </a:path>
              </a:pathLst>
            </a:custGeom>
            <a:solidFill>
              <a:srgbClr val="000000">
                <a:alpha val="1411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12" name="Google Shape;412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11678" y="5197246"/>
              <a:ext cx="5514791" cy="37181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3" name="Google Shape;413;p35"/>
          <p:cNvSpPr txBox="1"/>
          <p:nvPr>
            <p:ph type="title"/>
          </p:nvPr>
        </p:nvSpPr>
        <p:spPr>
          <a:xfrm>
            <a:off x="4259103" y="702283"/>
            <a:ext cx="97701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latin typeface="Arial"/>
                <a:ea typeface="Arial"/>
                <a:cs typeface="Arial"/>
                <a:sym typeface="Arial"/>
              </a:rPr>
              <a:t>Modelo Incremental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2055568" y="2929439"/>
            <a:ext cx="15693300" cy="23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175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</a:rPr>
              <a:t>-Atenção especial na integração dos módulos;</a:t>
            </a:r>
            <a:endParaRPr sz="4300"/>
          </a:p>
          <a:p>
            <a:pPr indent="0" lvl="0" marL="12700" marR="5080" rtl="0" algn="just">
              <a:lnSpc>
                <a:spcPct val="115000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</a:rPr>
              <a:t>-Não	deve	gerar	mudanças	bruscas	no	aprendizado	do  cliente a cada módulo novo.</a:t>
            </a:r>
            <a:endParaRPr sz="4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8" name="Google Shape;68;p9"/>
          <p:cNvGrpSpPr/>
          <p:nvPr/>
        </p:nvGrpSpPr>
        <p:grpSpPr>
          <a:xfrm>
            <a:off x="3493370" y="4312492"/>
            <a:ext cx="14791456" cy="5974887"/>
            <a:chOff x="3493370" y="4312492"/>
            <a:chExt cx="14791456" cy="5974887"/>
          </a:xfrm>
        </p:grpSpPr>
        <p:sp>
          <p:nvSpPr>
            <p:cNvPr id="69" name="Google Shape;69;p9"/>
            <p:cNvSpPr/>
            <p:nvPr/>
          </p:nvSpPr>
          <p:spPr>
            <a:xfrm>
              <a:off x="14722476" y="6715504"/>
              <a:ext cx="3562350" cy="3571875"/>
            </a:xfrm>
            <a:custGeom>
              <a:rect b="b" l="l" r="r" t="t"/>
              <a:pathLst>
                <a:path extrusionOk="0" h="3571875" w="3562350">
                  <a:moveTo>
                    <a:pt x="3561954" y="0"/>
                  </a:moveTo>
                  <a:lnTo>
                    <a:pt x="3561954" y="3571495"/>
                  </a:lnTo>
                  <a:lnTo>
                    <a:pt x="0" y="3571495"/>
                  </a:lnTo>
                  <a:lnTo>
                    <a:pt x="3561954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0" name="Google Shape;70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93370" y="4312492"/>
              <a:ext cx="11296649" cy="59745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9"/>
          <p:cNvSpPr txBox="1"/>
          <p:nvPr>
            <p:ph type="title"/>
          </p:nvPr>
        </p:nvSpPr>
        <p:spPr>
          <a:xfrm>
            <a:off x="4972925" y="302534"/>
            <a:ext cx="17349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ISO: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3815475" y="2061225"/>
            <a:ext cx="134166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FEFEF"/>
                </a:solidFill>
              </a:rPr>
              <a:t>ISO</a:t>
            </a:r>
            <a:r>
              <a:rPr lang="en-US" sz="4000">
                <a:solidFill>
                  <a:srgbClr val="EFEFEF"/>
                </a:solidFill>
              </a:rPr>
              <a:t> 	é	a	sigla	de	</a:t>
            </a:r>
            <a:r>
              <a:rPr i="1" lang="en-US" sz="4000">
                <a:solidFill>
                  <a:srgbClr val="EFEFEF"/>
                </a:solidFill>
              </a:rPr>
              <a:t>International	Organization	for  Standardization.</a:t>
            </a:r>
            <a:endParaRPr sz="4000"/>
          </a:p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FEFEF"/>
                </a:solidFill>
              </a:rPr>
              <a:t>Organização Internacional para Padronização.</a:t>
            </a:r>
            <a:endParaRPr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5700" y="0"/>
            <a:ext cx="11172414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5" name="Google Shape;425;p37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115" y="5942601"/>
            <a:ext cx="7300791" cy="3629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7"/>
          <p:cNvSpPr txBox="1"/>
          <p:nvPr>
            <p:ph type="title"/>
          </p:nvPr>
        </p:nvSpPr>
        <p:spPr>
          <a:xfrm>
            <a:off x="4190801" y="901019"/>
            <a:ext cx="137034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latin typeface="Arial"/>
                <a:ea typeface="Arial"/>
                <a:cs typeface="Arial"/>
                <a:sym typeface="Arial"/>
              </a:rPr>
              <a:t>Como Desenvolver Dentro da Empresa</a:t>
            </a:r>
            <a:endParaRPr sz="5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2055568" y="3143995"/>
            <a:ext cx="162255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1.		</a:t>
            </a:r>
            <a:r>
              <a:rPr lang="en-US" sz="3700">
                <a:solidFill>
                  <a:schemeClr val="lt1"/>
                </a:solidFill>
              </a:rPr>
              <a:t>Aponte as principais funcionalidades do sistema sem detalhá-las;</a:t>
            </a:r>
            <a:endParaRPr sz="37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2.		</a:t>
            </a:r>
            <a:r>
              <a:rPr lang="en-US" sz="3700">
                <a:solidFill>
                  <a:schemeClr val="lt1"/>
                </a:solidFill>
              </a:rPr>
              <a:t>Defina corretamente as suas prioridades e complexidades;</a:t>
            </a:r>
            <a:endParaRPr sz="37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65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3.		</a:t>
            </a:r>
            <a:r>
              <a:rPr lang="en-US" sz="3700">
                <a:solidFill>
                  <a:schemeClr val="lt1"/>
                </a:solidFill>
              </a:rPr>
              <a:t>Distribua as funcionalidades em grupos de entrega;</a:t>
            </a:r>
            <a:endParaRPr sz="37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lt1"/>
                </a:solidFill>
              </a:rPr>
              <a:t>4.		</a:t>
            </a:r>
            <a:r>
              <a:rPr lang="en-US" sz="3700">
                <a:solidFill>
                  <a:schemeClr val="lt1"/>
                </a:solidFill>
              </a:rPr>
              <a:t>Elabore um planejamento de entregas.</a:t>
            </a:r>
            <a:endParaRPr sz="3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"/>
          <p:cNvSpPr/>
          <p:nvPr/>
        </p:nvSpPr>
        <p:spPr>
          <a:xfrm>
            <a:off x="14885844" y="6879311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4" y="0"/>
                </a:moveTo>
                <a:lnTo>
                  <a:pt x="3398584" y="3407688"/>
                </a:lnTo>
                <a:lnTo>
                  <a:pt x="0" y="3407688"/>
                </a:lnTo>
                <a:lnTo>
                  <a:pt x="339858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4" name="Google Shape;434;p38"/>
          <p:cNvSpPr txBox="1"/>
          <p:nvPr>
            <p:ph type="title"/>
          </p:nvPr>
        </p:nvSpPr>
        <p:spPr>
          <a:xfrm>
            <a:off x="1191488" y="425424"/>
            <a:ext cx="50991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Arial"/>
                <a:ea typeface="Arial"/>
                <a:cs typeface="Arial"/>
                <a:sym typeface="Arial"/>
              </a:rPr>
              <a:t>Vantagens:</a:t>
            </a:r>
            <a:endParaRPr sz="7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016000" y="1638425"/>
            <a:ext cx="16250400" cy="85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8796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-O	cliente	 não	precisa	receber	todo	o	sistema	para	poder  usá-lo;</a:t>
            </a:r>
            <a:endParaRPr sz="4200"/>
          </a:p>
          <a:p>
            <a:pPr indent="0" lvl="0" marL="187960" marR="0" rtl="0" algn="just">
              <a:lnSpc>
                <a:spcPct val="115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 Feedback do cliente em cada etapa de criação.</a:t>
            </a:r>
            <a:endParaRPr sz="4200">
              <a:solidFill>
                <a:srgbClr val="FFFFFF"/>
              </a:solidFill>
            </a:endParaRPr>
          </a:p>
          <a:p>
            <a:pPr indent="0" lvl="0" marL="187960" marR="0" rtl="0" algn="just">
              <a:lnSpc>
                <a:spcPct val="115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</a:endParaRPr>
          </a:p>
          <a:p>
            <a:pPr indent="0" lvl="0" marL="187960" marR="0" rtl="0" algn="just">
              <a:lnSpc>
                <a:spcPct val="115000"/>
              </a:lnSpc>
              <a:spcBef>
                <a:spcPts val="1415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F"/>
                </a:solidFill>
              </a:rPr>
              <a:t>Desvantagens:</a:t>
            </a:r>
            <a:endParaRPr b="1" sz="7000"/>
          </a:p>
          <a:p>
            <a:pPr indent="0" lvl="0" marL="12700" marR="772795" rtl="0" algn="just">
              <a:lnSpc>
                <a:spcPct val="115000"/>
              </a:lnSpc>
              <a:spcBef>
                <a:spcPts val="237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-A cada nova etapa inserida o sistema pode se tornar  obsoleto por algum erro;</a:t>
            </a:r>
            <a:endParaRPr sz="4200"/>
          </a:p>
          <a:p>
            <a:pPr indent="0" lvl="0" marL="12700" marR="777240" rtl="0" algn="just">
              <a:lnSpc>
                <a:spcPct val="115000"/>
              </a:lnSpc>
              <a:spcBef>
                <a:spcPts val="13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-Problemas críticos aparecem em sistemas grandes,  complexos, com várias equipes desenvolvendo diferentes  partes do sistema.</a:t>
            </a:r>
            <a:endParaRPr sz="4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42" y="0"/>
                </a:lnTo>
                <a:lnTo>
                  <a:pt x="0" y="58254"/>
                </a:lnTo>
                <a:lnTo>
                  <a:pt x="0" y="644728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51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51"/>
                </a:lnTo>
                <a:lnTo>
                  <a:pt x="3017151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55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1" name="Google Shape;441;p39"/>
          <p:cNvSpPr/>
          <p:nvPr/>
        </p:nvSpPr>
        <p:spPr>
          <a:xfrm>
            <a:off x="14885844" y="6879310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5" y="0"/>
                </a:moveTo>
                <a:lnTo>
                  <a:pt x="3398585" y="3407689"/>
                </a:lnTo>
                <a:lnTo>
                  <a:pt x="0" y="3407689"/>
                </a:lnTo>
                <a:lnTo>
                  <a:pt x="3398585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9241" y="1"/>
            <a:ext cx="3752849" cy="331405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9"/>
          <p:cNvSpPr txBox="1"/>
          <p:nvPr>
            <p:ph type="title"/>
          </p:nvPr>
        </p:nvSpPr>
        <p:spPr>
          <a:xfrm>
            <a:off x="4116618" y="987216"/>
            <a:ext cx="63603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50">
                <a:latin typeface="Arial"/>
                <a:ea typeface="Arial"/>
                <a:cs typeface="Arial"/>
                <a:sym typeface="Arial"/>
              </a:rPr>
              <a:t>Modelo em V</a:t>
            </a:r>
            <a:endParaRPr sz="7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2516878" y="3246390"/>
            <a:ext cx="14753100" cy="53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-Variação do modelo em cascata;</a:t>
            </a:r>
            <a:endParaRPr sz="4200"/>
          </a:p>
          <a:p>
            <a:pPr indent="0" lvl="0" marL="12700" marR="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-Atividades de testes relacionadas com análise e projeto;</a:t>
            </a:r>
            <a:endParaRPr sz="4200"/>
          </a:p>
          <a:p>
            <a:pPr indent="0" lvl="0" marL="12700" marR="571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-Programadores e a equipe de testes devem garantir que  todos os aspectos do projeto foram implementados  corretamente no código;</a:t>
            </a:r>
            <a:endParaRPr sz="4200"/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-Tem uma fase de teste correspondente para cada fase  de desenvolvimento;</a:t>
            </a:r>
            <a:endParaRPr sz="4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42" y="0"/>
                </a:lnTo>
                <a:lnTo>
                  <a:pt x="0" y="58242"/>
                </a:lnTo>
                <a:lnTo>
                  <a:pt x="0" y="644715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39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39"/>
                </a:lnTo>
                <a:lnTo>
                  <a:pt x="3017139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43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0" name="Google Shape;450;p40"/>
          <p:cNvSpPr/>
          <p:nvPr/>
        </p:nvSpPr>
        <p:spPr>
          <a:xfrm>
            <a:off x="14885843" y="6879308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6" y="0"/>
                </a:moveTo>
                <a:lnTo>
                  <a:pt x="3398586" y="3407690"/>
                </a:lnTo>
                <a:lnTo>
                  <a:pt x="0" y="3407690"/>
                </a:lnTo>
                <a:lnTo>
                  <a:pt x="3398586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9241" y="0"/>
            <a:ext cx="3752849" cy="331405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>
            <p:ph type="title"/>
          </p:nvPr>
        </p:nvSpPr>
        <p:spPr>
          <a:xfrm>
            <a:off x="4116618" y="987214"/>
            <a:ext cx="63603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50">
                <a:latin typeface="Arial"/>
                <a:ea typeface="Arial"/>
                <a:cs typeface="Arial"/>
                <a:sym typeface="Arial"/>
              </a:rPr>
              <a:t>Modelo em V</a:t>
            </a:r>
            <a:endParaRPr sz="7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0"/>
          <p:cNvSpPr txBox="1"/>
          <p:nvPr/>
        </p:nvSpPr>
        <p:spPr>
          <a:xfrm>
            <a:off x="2872000" y="3394200"/>
            <a:ext cx="12428100" cy="5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FFFFFF"/>
                </a:solidFill>
              </a:rPr>
              <a:t>-As fases são todas planejadas em paralelo;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FFFFFF"/>
                </a:solidFill>
              </a:rPr>
              <a:t>-Descreve as atividades a serem realizadas e os resultados que devem ser produzidos durante o desenvolvimento do produto.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solidFill>
                  <a:srgbClr val="FFFFFF"/>
                </a:solidFill>
              </a:rPr>
              <a:t>-Enfoque do modelo está na atividade e na correção.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50" y="63738"/>
            <a:ext cx="17173500" cy="101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1"/>
          <p:cNvSpPr txBox="1"/>
          <p:nvPr/>
        </p:nvSpPr>
        <p:spPr>
          <a:xfrm>
            <a:off x="8002007" y="5938730"/>
            <a:ext cx="1867535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Arial"/>
                <a:ea typeface="Arial"/>
                <a:cs typeface="Arial"/>
                <a:sym typeface="Arial"/>
              </a:rPr>
              <a:t>&lt;----VALIDA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42" y="0"/>
                </a:lnTo>
                <a:lnTo>
                  <a:pt x="0" y="58242"/>
                </a:lnTo>
                <a:lnTo>
                  <a:pt x="0" y="644715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39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39"/>
                </a:lnTo>
                <a:lnTo>
                  <a:pt x="3017139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43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5" name="Google Shape;465;p42"/>
          <p:cNvSpPr/>
          <p:nvPr/>
        </p:nvSpPr>
        <p:spPr>
          <a:xfrm>
            <a:off x="14885844" y="6879311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4" y="0"/>
                </a:moveTo>
                <a:lnTo>
                  <a:pt x="3398584" y="3407688"/>
                </a:lnTo>
                <a:lnTo>
                  <a:pt x="0" y="3407688"/>
                </a:lnTo>
                <a:lnTo>
                  <a:pt x="339858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6" name="Google Shape;4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4193" y="2723717"/>
            <a:ext cx="3491550" cy="29993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2"/>
          <p:cNvSpPr txBox="1"/>
          <p:nvPr>
            <p:ph type="title"/>
          </p:nvPr>
        </p:nvSpPr>
        <p:spPr>
          <a:xfrm>
            <a:off x="3554797" y="1707963"/>
            <a:ext cx="121863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50">
                <a:latin typeface="Arial"/>
                <a:ea typeface="Arial"/>
                <a:cs typeface="Arial"/>
                <a:sym typeface="Arial"/>
              </a:rPr>
              <a:t>Objetivo do Modelo em V</a:t>
            </a:r>
            <a:endParaRPr sz="7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2"/>
          <p:cNvSpPr txBox="1"/>
          <p:nvPr/>
        </p:nvSpPr>
        <p:spPr>
          <a:xfrm>
            <a:off x="1567705" y="4239996"/>
            <a:ext cx="157047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95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-Minimização dos riscos do projeto;</a:t>
            </a:r>
            <a:endParaRPr sz="4200"/>
          </a:p>
          <a:p>
            <a:pPr indent="0" lvl="0" marL="12700" marR="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-Melhoria e garantia da qualidade;</a:t>
            </a:r>
            <a:endParaRPr sz="4200"/>
          </a:p>
          <a:p>
            <a:pPr indent="0" lvl="0" marL="12700" marR="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-Redução do custo total ao longo de todo projeto e sistema;</a:t>
            </a:r>
            <a:endParaRPr sz="4200"/>
          </a:p>
          <a:p>
            <a:pPr indent="0" lvl="0" marL="12700" marR="0" rtl="0" algn="just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</a:rPr>
              <a:t>-Melhoria da comunicação entre todas as partes interessadas.</a:t>
            </a:r>
            <a:endParaRPr sz="4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54" y="0"/>
                </a:lnTo>
                <a:lnTo>
                  <a:pt x="0" y="58254"/>
                </a:lnTo>
                <a:lnTo>
                  <a:pt x="0" y="644715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51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51"/>
                </a:lnTo>
                <a:lnTo>
                  <a:pt x="3017151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43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4" name="Google Shape;474;p43"/>
          <p:cNvSpPr/>
          <p:nvPr/>
        </p:nvSpPr>
        <p:spPr>
          <a:xfrm>
            <a:off x="14885844" y="6879311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4" y="0"/>
                </a:moveTo>
                <a:lnTo>
                  <a:pt x="3398584" y="3407688"/>
                </a:lnTo>
                <a:lnTo>
                  <a:pt x="0" y="3407688"/>
                </a:lnTo>
                <a:lnTo>
                  <a:pt x="339858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5" name="Google Shape;475;p43"/>
          <p:cNvSpPr txBox="1"/>
          <p:nvPr>
            <p:ph type="title"/>
          </p:nvPr>
        </p:nvSpPr>
        <p:spPr>
          <a:xfrm>
            <a:off x="4662899" y="866088"/>
            <a:ext cx="54495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latin typeface="Arial"/>
                <a:ea typeface="Arial"/>
                <a:cs typeface="Arial"/>
                <a:sym typeface="Arial"/>
              </a:rPr>
              <a:t>Vantagens: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1016000" y="2739850"/>
            <a:ext cx="14406300" cy="7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4125">
            <a:spAutoFit/>
          </a:bodyPr>
          <a:lstStyle/>
          <a:p>
            <a:pPr indent="0" lvl="0" marL="2059304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-Ajuda a desenvolver novos requisitos;</a:t>
            </a:r>
            <a:endParaRPr sz="3900"/>
          </a:p>
          <a:p>
            <a:pPr indent="0" lvl="0" marL="2059304" marR="0" rtl="0" algn="just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-Melhora a qualidade do produto resultante;</a:t>
            </a:r>
            <a:endParaRPr sz="3900"/>
          </a:p>
          <a:p>
            <a:pPr indent="0" lvl="0" marL="2059304" marR="0" rtl="0" algn="just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-Os defeitos são identificados desde a fase inicial.</a:t>
            </a:r>
            <a:endParaRPr sz="3900"/>
          </a:p>
          <a:p>
            <a:pPr indent="0" lvl="0" marL="83185" marR="0" rtl="0" algn="just">
              <a:lnSpc>
                <a:spcPct val="115000"/>
              </a:lnSpc>
              <a:spcBef>
                <a:spcPts val="2430"/>
              </a:spcBef>
              <a:spcAft>
                <a:spcPts val="0"/>
              </a:spcAft>
              <a:buNone/>
            </a:pPr>
            <a:r>
              <a:rPr b="1" lang="en-US" sz="7450">
                <a:solidFill>
                  <a:srgbClr val="FFFFFF"/>
                </a:solidFill>
              </a:rPr>
              <a:t>Desvantagens:</a:t>
            </a:r>
            <a:endParaRPr b="1" sz="7450"/>
          </a:p>
          <a:p>
            <a:pPr indent="0" lvl="0" marL="12700" marR="0" rtl="0" algn="just">
              <a:lnSpc>
                <a:spcPct val="115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-Dificuldade em seguir o fluxo sequencial do modelo;</a:t>
            </a:r>
            <a:endParaRPr sz="3900"/>
          </a:p>
          <a:p>
            <a:pPr indent="0" lvl="0" marL="12700" marR="4241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-Dificuldade	para	o	cliente	especificar	os	requisitos  evidentemente;</a:t>
            </a:r>
            <a:endParaRPr sz="3900"/>
          </a:p>
          <a:p>
            <a:pPr indent="0" lvl="0" marL="12700" marR="42671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-Mudanças	nos	requisitos	exigem	alterações	em	todas  as documentações de teste.</a:t>
            </a:r>
            <a:endParaRPr sz="3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42" y="0"/>
                </a:lnTo>
                <a:lnTo>
                  <a:pt x="0" y="58254"/>
                </a:lnTo>
                <a:lnTo>
                  <a:pt x="0" y="644728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51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51"/>
                </a:lnTo>
                <a:lnTo>
                  <a:pt x="3017151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55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2" name="Google Shape;482;p44"/>
          <p:cNvSpPr/>
          <p:nvPr/>
        </p:nvSpPr>
        <p:spPr>
          <a:xfrm>
            <a:off x="14885844" y="6879310"/>
            <a:ext cx="3399154" cy="3408045"/>
          </a:xfrm>
          <a:custGeom>
            <a:rect b="b" l="l" r="r" t="t"/>
            <a:pathLst>
              <a:path extrusionOk="0" h="3408045" w="3399155">
                <a:moveTo>
                  <a:pt x="3398585" y="0"/>
                </a:moveTo>
                <a:lnTo>
                  <a:pt x="3398585" y="3407689"/>
                </a:lnTo>
                <a:lnTo>
                  <a:pt x="0" y="3407689"/>
                </a:lnTo>
                <a:lnTo>
                  <a:pt x="3398585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6422" y="812322"/>
            <a:ext cx="3745813" cy="267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/>
          <p:nvPr>
            <p:ph type="title"/>
          </p:nvPr>
        </p:nvSpPr>
        <p:spPr>
          <a:xfrm>
            <a:off x="5233609" y="987216"/>
            <a:ext cx="6621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latin typeface="Arial"/>
                <a:ea typeface="Arial"/>
                <a:cs typeface="Arial"/>
                <a:sym typeface="Arial"/>
              </a:rPr>
              <a:t>Prototipagem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2775876" y="3410025"/>
            <a:ext cx="12735600" cy="5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10795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-É	a	construção	do	que	foi	entendido	dos	requisitos  capturados do cliente;</a:t>
            </a:r>
            <a:endParaRPr sz="3600"/>
          </a:p>
          <a:p>
            <a:pPr indent="0" lvl="0" marL="12700" marR="5080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-Um protótipo pode ser o desenho de uma tela, um software  contendo algumas funcionalidades;</a:t>
            </a:r>
            <a:endParaRPr sz="3600"/>
          </a:p>
          <a:p>
            <a:pPr indent="0" lvl="0" marL="12700" marR="8890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-Protótipo	evolutivo	(refinações)	e	descartável	(descobrir  problemas);</a:t>
            </a:r>
            <a:endParaRPr sz="3600"/>
          </a:p>
          <a:p>
            <a:pPr indent="0" lvl="0" marL="12700" marR="10795" rtl="0" algn="just">
              <a:lnSpc>
                <a:spcPct val="115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-Não é exigido um conhecimento aprofundado dos requisitos  do cliente no início.</a:t>
            </a:r>
            <a:endParaRPr sz="3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/>
          <p:nvPr/>
        </p:nvSpPr>
        <p:spPr>
          <a:xfrm>
            <a:off x="0" y="11"/>
            <a:ext cx="5379085" cy="5379085"/>
          </a:xfrm>
          <a:custGeom>
            <a:rect b="b" l="l" r="r" t="t"/>
            <a:pathLst>
              <a:path extrusionOk="0" h="5379085" w="5379085">
                <a:moveTo>
                  <a:pt x="644715" y="0"/>
                </a:moveTo>
                <a:lnTo>
                  <a:pt x="58242" y="0"/>
                </a:lnTo>
                <a:lnTo>
                  <a:pt x="0" y="58242"/>
                </a:lnTo>
                <a:lnTo>
                  <a:pt x="0" y="644715"/>
                </a:lnTo>
                <a:lnTo>
                  <a:pt x="644715" y="0"/>
                </a:lnTo>
                <a:close/>
              </a:path>
              <a:path extrusionOk="0" h="5379085" w="5379085">
                <a:moveTo>
                  <a:pt x="1829460" y="0"/>
                </a:moveTo>
                <a:lnTo>
                  <a:pt x="1240040" y="0"/>
                </a:lnTo>
                <a:lnTo>
                  <a:pt x="0" y="1240040"/>
                </a:lnTo>
                <a:lnTo>
                  <a:pt x="0" y="1829460"/>
                </a:lnTo>
                <a:lnTo>
                  <a:pt x="1829460" y="0"/>
                </a:lnTo>
                <a:close/>
              </a:path>
              <a:path extrusionOk="0" h="5379085" w="5379085">
                <a:moveTo>
                  <a:pt x="3017139" y="0"/>
                </a:moveTo>
                <a:lnTo>
                  <a:pt x="2427719" y="0"/>
                </a:lnTo>
                <a:lnTo>
                  <a:pt x="0" y="2427719"/>
                </a:lnTo>
                <a:lnTo>
                  <a:pt x="0" y="3017139"/>
                </a:lnTo>
                <a:lnTo>
                  <a:pt x="3017139" y="0"/>
                </a:lnTo>
                <a:close/>
              </a:path>
              <a:path extrusionOk="0" h="5379085" w="5379085">
                <a:moveTo>
                  <a:pt x="4204830" y="0"/>
                </a:moveTo>
                <a:lnTo>
                  <a:pt x="3615410" y="0"/>
                </a:lnTo>
                <a:lnTo>
                  <a:pt x="0" y="3615410"/>
                </a:lnTo>
                <a:lnTo>
                  <a:pt x="0" y="4204830"/>
                </a:lnTo>
                <a:lnTo>
                  <a:pt x="4204830" y="0"/>
                </a:lnTo>
                <a:close/>
              </a:path>
              <a:path extrusionOk="0" h="5379085" w="5379085">
                <a:moveTo>
                  <a:pt x="5379047" y="0"/>
                </a:moveTo>
                <a:lnTo>
                  <a:pt x="4800143" y="0"/>
                </a:lnTo>
                <a:lnTo>
                  <a:pt x="0" y="4800143"/>
                </a:lnTo>
                <a:lnTo>
                  <a:pt x="0" y="5379047"/>
                </a:lnTo>
                <a:lnTo>
                  <a:pt x="5379047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91" name="Google Shape;491;p45"/>
          <p:cNvGrpSpPr/>
          <p:nvPr/>
        </p:nvGrpSpPr>
        <p:grpSpPr>
          <a:xfrm>
            <a:off x="4351570" y="1028700"/>
            <a:ext cx="13933427" cy="9258654"/>
            <a:chOff x="4351570" y="1028700"/>
            <a:chExt cx="13933427" cy="9258654"/>
          </a:xfrm>
        </p:grpSpPr>
        <p:sp>
          <p:nvSpPr>
            <p:cNvPr id="492" name="Google Shape;492;p45"/>
            <p:cNvSpPr/>
            <p:nvPr/>
          </p:nvSpPr>
          <p:spPr>
            <a:xfrm>
              <a:off x="14885843" y="6879309"/>
              <a:ext cx="3399154" cy="3408045"/>
            </a:xfrm>
            <a:custGeom>
              <a:rect b="b" l="l" r="r" t="t"/>
              <a:pathLst>
                <a:path extrusionOk="0" h="3408045" w="3399155">
                  <a:moveTo>
                    <a:pt x="3398586" y="0"/>
                  </a:moveTo>
                  <a:lnTo>
                    <a:pt x="3398586" y="3407690"/>
                  </a:lnTo>
                  <a:lnTo>
                    <a:pt x="0" y="3407690"/>
                  </a:lnTo>
                  <a:lnTo>
                    <a:pt x="3398586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3" name="Google Shape;49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51570" y="1028700"/>
              <a:ext cx="11220449" cy="8229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45"/>
          <p:cNvSpPr txBox="1"/>
          <p:nvPr>
            <p:ph type="title"/>
          </p:nvPr>
        </p:nvSpPr>
        <p:spPr>
          <a:xfrm>
            <a:off x="4339052" y="987214"/>
            <a:ext cx="6621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50">
                <a:latin typeface="Arial"/>
                <a:ea typeface="Arial"/>
                <a:cs typeface="Arial"/>
                <a:sym typeface="Arial"/>
              </a:rPr>
              <a:t>Prototipagem</a:t>
            </a:r>
            <a:endParaRPr sz="74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2509923" y="2976576"/>
            <a:ext cx="132672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-Existe ferramentas geradoras de telas, de relatórios,  poupando esforço de programação e diminuindo o  tempo de entrega;</a:t>
            </a:r>
            <a:endParaRPr sz="3900"/>
          </a:p>
          <a:p>
            <a:pPr indent="0" lvl="0" marL="12700" marR="0" rtl="0" algn="just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-Protótipos possuem finalidades diferentes;</a:t>
            </a:r>
            <a:endParaRPr sz="3900"/>
          </a:p>
          <a:p>
            <a:pPr indent="0" lvl="0" marL="12700" marR="0" rtl="0" algn="just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-São utilizados para ilustrar a ideia de seu cliente;</a:t>
            </a:r>
            <a:endParaRPr sz="3900"/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-Há	várias mudanças	no	projeto	até	sua	conclusão  final.</a:t>
            </a:r>
            <a:endParaRPr sz="3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 title="VID-20220714-WA000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63" y="76200"/>
            <a:ext cx="18017067" cy="10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69" y="656418"/>
            <a:ext cx="16592549" cy="89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6" name="Google Shape;506;p47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7" name="Google Shape;507;p47"/>
          <p:cNvSpPr/>
          <p:nvPr/>
        </p:nvSpPr>
        <p:spPr>
          <a:xfrm>
            <a:off x="49" y="6262214"/>
            <a:ext cx="3676650" cy="2486025"/>
          </a:xfrm>
          <a:custGeom>
            <a:rect b="b" l="l" r="r" t="t"/>
            <a:pathLst>
              <a:path extrusionOk="0" h="2486025" w="3676650">
                <a:moveTo>
                  <a:pt x="3676650" y="1243615"/>
                </a:moveTo>
                <a:lnTo>
                  <a:pt x="3241701" y="2485961"/>
                </a:lnTo>
                <a:lnTo>
                  <a:pt x="912109" y="2482789"/>
                </a:lnTo>
                <a:lnTo>
                  <a:pt x="0" y="2485961"/>
                </a:lnTo>
                <a:lnTo>
                  <a:pt x="0" y="0"/>
                </a:lnTo>
                <a:lnTo>
                  <a:pt x="3241701" y="0"/>
                </a:lnTo>
                <a:lnTo>
                  <a:pt x="3676650" y="1243615"/>
                </a:lnTo>
                <a:close/>
              </a:path>
            </a:pathLst>
          </a:custGeom>
          <a:solidFill>
            <a:srgbClr val="BCC4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8" name="Google Shape;508;p47"/>
          <p:cNvSpPr/>
          <p:nvPr/>
        </p:nvSpPr>
        <p:spPr>
          <a:xfrm>
            <a:off x="10455542" y="6262090"/>
            <a:ext cx="3795395" cy="2489835"/>
          </a:xfrm>
          <a:custGeom>
            <a:rect b="b" l="l" r="r" t="t"/>
            <a:pathLst>
              <a:path extrusionOk="0" h="2489834" w="3795394">
                <a:moveTo>
                  <a:pt x="3794912" y="1246174"/>
                </a:moveTo>
                <a:lnTo>
                  <a:pt x="3360432" y="4940"/>
                </a:lnTo>
                <a:lnTo>
                  <a:pt x="677430" y="4940"/>
                </a:lnTo>
                <a:lnTo>
                  <a:pt x="677430" y="4394"/>
                </a:lnTo>
                <a:lnTo>
                  <a:pt x="602475" y="3848"/>
                </a:lnTo>
                <a:lnTo>
                  <a:pt x="500672" y="1651"/>
                </a:lnTo>
                <a:lnTo>
                  <a:pt x="0" y="0"/>
                </a:lnTo>
                <a:lnTo>
                  <a:pt x="425640" y="1244130"/>
                </a:lnTo>
                <a:lnTo>
                  <a:pt x="0" y="2489352"/>
                </a:lnTo>
                <a:lnTo>
                  <a:pt x="677430" y="2489352"/>
                </a:lnTo>
                <a:lnTo>
                  <a:pt x="677430" y="2485555"/>
                </a:lnTo>
                <a:lnTo>
                  <a:pt x="1329715" y="2482964"/>
                </a:lnTo>
                <a:lnTo>
                  <a:pt x="3360432" y="2486126"/>
                </a:lnTo>
                <a:lnTo>
                  <a:pt x="3794912" y="1246174"/>
                </a:lnTo>
                <a:close/>
              </a:path>
            </a:pathLst>
          </a:custGeom>
          <a:solidFill>
            <a:srgbClr val="3DD9D8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09" name="Google Shape;509;p47"/>
          <p:cNvGrpSpPr/>
          <p:nvPr/>
        </p:nvGrpSpPr>
        <p:grpSpPr>
          <a:xfrm>
            <a:off x="863151" y="4067732"/>
            <a:ext cx="1819274" cy="2198692"/>
            <a:chOff x="863151" y="4067732"/>
            <a:chExt cx="1819274" cy="2198692"/>
          </a:xfrm>
        </p:grpSpPr>
        <p:sp>
          <p:nvSpPr>
            <p:cNvPr id="510" name="Google Shape;510;p47"/>
            <p:cNvSpPr/>
            <p:nvPr/>
          </p:nvSpPr>
          <p:spPr>
            <a:xfrm>
              <a:off x="1740110" y="5266299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1107962" y="4229809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12" name="Google Shape;512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3151" y="4067732"/>
              <a:ext cx="1819274" cy="15335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47"/>
          <p:cNvGrpSpPr/>
          <p:nvPr/>
        </p:nvGrpSpPr>
        <p:grpSpPr>
          <a:xfrm>
            <a:off x="3403752" y="4229809"/>
            <a:ext cx="7321283" cy="4522116"/>
            <a:chOff x="3403752" y="4229809"/>
            <a:chExt cx="7321283" cy="4522116"/>
          </a:xfrm>
        </p:grpSpPr>
        <p:sp>
          <p:nvSpPr>
            <p:cNvPr id="514" name="Google Shape;514;p47"/>
            <p:cNvSpPr/>
            <p:nvPr/>
          </p:nvSpPr>
          <p:spPr>
            <a:xfrm>
              <a:off x="3403752" y="6262090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74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94"/>
                  </a:lnTo>
                  <a:lnTo>
                    <a:pt x="602462" y="3848"/>
                  </a:lnTo>
                  <a:lnTo>
                    <a:pt x="500672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18" y="2489352"/>
                  </a:lnTo>
                  <a:lnTo>
                    <a:pt x="677418" y="2485555"/>
                  </a:lnTo>
                  <a:lnTo>
                    <a:pt x="1329715" y="2482964"/>
                  </a:lnTo>
                  <a:lnTo>
                    <a:pt x="3360432" y="2486126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BCC4C8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6929640" y="6262090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74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94"/>
                  </a:lnTo>
                  <a:lnTo>
                    <a:pt x="602475" y="3848"/>
                  </a:lnTo>
                  <a:lnTo>
                    <a:pt x="500684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30" y="2489352"/>
                  </a:lnTo>
                  <a:lnTo>
                    <a:pt x="677430" y="2485555"/>
                  </a:lnTo>
                  <a:lnTo>
                    <a:pt x="1329728" y="2482964"/>
                  </a:lnTo>
                  <a:lnTo>
                    <a:pt x="3360432" y="2486126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BCC4C8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5270596" y="5293442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4638448" y="4229809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BCC4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8796492" y="5293442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7C8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19" name="Google Shape;519;p47"/>
          <p:cNvGrpSpPr/>
          <p:nvPr/>
        </p:nvGrpSpPr>
        <p:grpSpPr>
          <a:xfrm>
            <a:off x="11392870" y="4147464"/>
            <a:ext cx="1924049" cy="2228448"/>
            <a:chOff x="11392870" y="4147464"/>
            <a:chExt cx="1924049" cy="2228448"/>
          </a:xfrm>
        </p:grpSpPr>
        <p:sp>
          <p:nvSpPr>
            <p:cNvPr id="520" name="Google Shape;520;p47"/>
            <p:cNvSpPr/>
            <p:nvPr/>
          </p:nvSpPr>
          <p:spPr>
            <a:xfrm>
              <a:off x="12322388" y="5375787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21" name="Google Shape;52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92870" y="4147464"/>
              <a:ext cx="1924049" cy="1600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2" name="Google Shape;52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914" y="4229809"/>
            <a:ext cx="1362074" cy="13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9917" y="4212826"/>
            <a:ext cx="1409699" cy="13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7"/>
          <p:cNvSpPr txBox="1"/>
          <p:nvPr/>
        </p:nvSpPr>
        <p:spPr>
          <a:xfrm>
            <a:off x="506488" y="6427780"/>
            <a:ext cx="25293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  <p:sp>
        <p:nvSpPr>
          <p:cNvPr id="525" name="Google Shape;525;p47"/>
          <p:cNvSpPr txBox="1"/>
          <p:nvPr/>
        </p:nvSpPr>
        <p:spPr>
          <a:xfrm>
            <a:off x="11092966" y="6496477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  <p:sp>
        <p:nvSpPr>
          <p:cNvPr id="526" name="Google Shape;526;p47"/>
          <p:cNvSpPr txBox="1"/>
          <p:nvPr/>
        </p:nvSpPr>
        <p:spPr>
          <a:xfrm>
            <a:off x="3847910" y="6851222"/>
            <a:ext cx="2967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195" lvl="0" marL="683260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PRINCIPAIS  FASES</a:t>
            </a:r>
            <a:endParaRPr sz="3800"/>
          </a:p>
        </p:txBody>
      </p:sp>
      <p:sp>
        <p:nvSpPr>
          <p:cNvPr id="527" name="Google Shape;527;p47"/>
          <p:cNvSpPr txBox="1"/>
          <p:nvPr/>
        </p:nvSpPr>
        <p:spPr>
          <a:xfrm>
            <a:off x="7627922" y="6498264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3" name="Google Shape;533;p48"/>
          <p:cNvSpPr txBox="1"/>
          <p:nvPr>
            <p:ph type="title"/>
          </p:nvPr>
        </p:nvSpPr>
        <p:spPr>
          <a:xfrm>
            <a:off x="4357472" y="727509"/>
            <a:ext cx="12964200" cy="23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O gerenciamento do ciclo  de vida da aplicação - ALM</a:t>
            </a:r>
            <a:endParaRPr sz="7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697" y="3717357"/>
            <a:ext cx="142875" cy="1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697" y="5546157"/>
            <a:ext cx="142875" cy="1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697" y="7984557"/>
            <a:ext cx="142875" cy="1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8"/>
          <p:cNvSpPr txBox="1"/>
          <p:nvPr/>
        </p:nvSpPr>
        <p:spPr>
          <a:xfrm>
            <a:off x="5097891" y="3391723"/>
            <a:ext cx="12703200" cy="6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EFEF"/>
                </a:solidFill>
              </a:rPr>
              <a:t>O ALM é capaz de oferecer implantações mais rápidas,  maior visibilidade do fluxo de trabalho, produtos de melhor  qualidade e maior satisfação do desenvolvedor.</a:t>
            </a:r>
            <a:endParaRPr sz="3600"/>
          </a:p>
          <a:p>
            <a:pPr indent="0" lvl="0" marL="12700" marR="7239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EFEF"/>
                </a:solidFill>
              </a:rPr>
              <a:t>As ferramentas do ALM fornecem um sistema padronizado  de comunicação e colaboração entre equipes de  desenvolvimento de software e departamentos  relacionados, como teste e operações.</a:t>
            </a:r>
            <a:endParaRPr sz="3600"/>
          </a:p>
          <a:p>
            <a:pPr indent="118110" lvl="0" marL="12700" marR="346710" rtl="0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EFEFEF"/>
                </a:solidFill>
              </a:rPr>
              <a:t>O desenvolvimento de software ALM	envolve estas  fases: planejar, desenvolver, construir e testar, implantar,  operar, monitorar e aprender com a descoberta.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23897"/>
            <a:ext cx="18287999" cy="90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8" name="Google Shape;548;p50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9" name="Google Shape;549;p50"/>
          <p:cNvSpPr/>
          <p:nvPr/>
        </p:nvSpPr>
        <p:spPr>
          <a:xfrm>
            <a:off x="49" y="6262215"/>
            <a:ext cx="3676650" cy="2486025"/>
          </a:xfrm>
          <a:custGeom>
            <a:rect b="b" l="l" r="r" t="t"/>
            <a:pathLst>
              <a:path extrusionOk="0" h="2486025" w="3676650">
                <a:moveTo>
                  <a:pt x="3676650" y="1243615"/>
                </a:moveTo>
                <a:lnTo>
                  <a:pt x="3241701" y="2485961"/>
                </a:lnTo>
                <a:lnTo>
                  <a:pt x="912109" y="2482789"/>
                </a:lnTo>
                <a:lnTo>
                  <a:pt x="0" y="2485961"/>
                </a:lnTo>
                <a:lnTo>
                  <a:pt x="0" y="0"/>
                </a:lnTo>
                <a:lnTo>
                  <a:pt x="3241701" y="0"/>
                </a:lnTo>
                <a:lnTo>
                  <a:pt x="3676650" y="1243615"/>
                </a:lnTo>
                <a:close/>
              </a:path>
            </a:pathLst>
          </a:custGeom>
          <a:solidFill>
            <a:srgbClr val="BCC4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50" name="Google Shape;550;p50"/>
          <p:cNvGrpSpPr/>
          <p:nvPr/>
        </p:nvGrpSpPr>
        <p:grpSpPr>
          <a:xfrm>
            <a:off x="13981286" y="6258255"/>
            <a:ext cx="4293486" cy="2493948"/>
            <a:chOff x="13994461" y="6262168"/>
            <a:chExt cx="4293486" cy="2493948"/>
          </a:xfrm>
        </p:grpSpPr>
        <p:sp>
          <p:nvSpPr>
            <p:cNvPr id="551" name="Google Shape;551;p50"/>
            <p:cNvSpPr/>
            <p:nvPr/>
          </p:nvSpPr>
          <p:spPr>
            <a:xfrm>
              <a:off x="13994461" y="6266281"/>
              <a:ext cx="3795395" cy="2489835"/>
            </a:xfrm>
            <a:custGeom>
              <a:rect b="b" l="l" r="r" t="t"/>
              <a:pathLst>
                <a:path extrusionOk="0" h="2489834" w="3795394">
                  <a:moveTo>
                    <a:pt x="3794912" y="1246162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81"/>
                  </a:lnTo>
                  <a:lnTo>
                    <a:pt x="602475" y="3835"/>
                  </a:lnTo>
                  <a:lnTo>
                    <a:pt x="500672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30" y="2489339"/>
                  </a:lnTo>
                  <a:lnTo>
                    <a:pt x="677430" y="2485542"/>
                  </a:lnTo>
                  <a:lnTo>
                    <a:pt x="1329728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86E9E8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17544997" y="6262168"/>
              <a:ext cx="742950" cy="2486025"/>
            </a:xfrm>
            <a:custGeom>
              <a:rect b="b" l="l" r="r" t="t"/>
              <a:pathLst>
                <a:path extrusionOk="0" h="2486025" w="742950">
                  <a:moveTo>
                    <a:pt x="0" y="2485777"/>
                  </a:moveTo>
                  <a:lnTo>
                    <a:pt x="426771" y="1242341"/>
                  </a:lnTo>
                  <a:lnTo>
                    <a:pt x="0" y="0"/>
                  </a:lnTo>
                  <a:lnTo>
                    <a:pt x="514267" y="1642"/>
                  </a:lnTo>
                  <a:lnTo>
                    <a:pt x="659257" y="3832"/>
                  </a:lnTo>
                  <a:lnTo>
                    <a:pt x="742950" y="4380"/>
                  </a:lnTo>
                  <a:lnTo>
                    <a:pt x="742950" y="2485777"/>
                  </a:lnTo>
                  <a:lnTo>
                    <a:pt x="0" y="2485777"/>
                  </a:lnTo>
                  <a:close/>
                </a:path>
              </a:pathLst>
            </a:custGeom>
            <a:solidFill>
              <a:srgbClr val="86E9E8">
                <a:alpha val="7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53" name="Google Shape;553;p50"/>
          <p:cNvGrpSpPr/>
          <p:nvPr/>
        </p:nvGrpSpPr>
        <p:grpSpPr>
          <a:xfrm>
            <a:off x="1107962" y="4229808"/>
            <a:ext cx="1323975" cy="2036614"/>
            <a:chOff x="1107962" y="4229808"/>
            <a:chExt cx="1323975" cy="2036614"/>
          </a:xfrm>
        </p:grpSpPr>
        <p:sp>
          <p:nvSpPr>
            <p:cNvPr id="554" name="Google Shape;554;p50"/>
            <p:cNvSpPr/>
            <p:nvPr/>
          </p:nvSpPr>
          <p:spPr>
            <a:xfrm>
              <a:off x="1740110" y="5266297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1107962" y="4229808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6" name="Google Shape;556;p50"/>
          <p:cNvSpPr/>
          <p:nvPr/>
        </p:nvSpPr>
        <p:spPr>
          <a:xfrm>
            <a:off x="15229154" y="4229810"/>
            <a:ext cx="1323975" cy="2064385"/>
          </a:xfrm>
          <a:custGeom>
            <a:rect b="b" l="l" r="r" t="t"/>
            <a:pathLst>
              <a:path extrusionOk="0" h="2064385" w="1323975">
                <a:moveTo>
                  <a:pt x="1323975" y="661987"/>
                </a:moveTo>
                <a:lnTo>
                  <a:pt x="1322184" y="613295"/>
                </a:lnTo>
                <a:lnTo>
                  <a:pt x="1316812" y="564857"/>
                </a:lnTo>
                <a:lnTo>
                  <a:pt x="1307884" y="516940"/>
                </a:lnTo>
                <a:lnTo>
                  <a:pt x="1295476" y="469823"/>
                </a:lnTo>
                <a:lnTo>
                  <a:pt x="1279613" y="423748"/>
                </a:lnTo>
                <a:lnTo>
                  <a:pt x="1260424" y="378955"/>
                </a:lnTo>
                <a:lnTo>
                  <a:pt x="1237970" y="335699"/>
                </a:lnTo>
                <a:lnTo>
                  <a:pt x="1212405" y="294208"/>
                </a:lnTo>
                <a:lnTo>
                  <a:pt x="1183868" y="254723"/>
                </a:lnTo>
                <a:lnTo>
                  <a:pt x="1152486" y="217424"/>
                </a:lnTo>
                <a:lnTo>
                  <a:pt x="1118450" y="182549"/>
                </a:lnTo>
                <a:lnTo>
                  <a:pt x="1081951" y="150266"/>
                </a:lnTo>
                <a:lnTo>
                  <a:pt x="1043165" y="120764"/>
                </a:lnTo>
                <a:lnTo>
                  <a:pt x="1002322" y="94183"/>
                </a:lnTo>
                <a:lnTo>
                  <a:pt x="959624" y="70688"/>
                </a:lnTo>
                <a:lnTo>
                  <a:pt x="915314" y="50393"/>
                </a:lnTo>
                <a:lnTo>
                  <a:pt x="869645" y="33413"/>
                </a:lnTo>
                <a:lnTo>
                  <a:pt x="822833" y="19837"/>
                </a:lnTo>
                <a:lnTo>
                  <a:pt x="775157" y="9753"/>
                </a:lnTo>
                <a:lnTo>
                  <a:pt x="726871" y="3187"/>
                </a:lnTo>
                <a:lnTo>
                  <a:pt x="678243" y="203"/>
                </a:lnTo>
                <a:lnTo>
                  <a:pt x="661987" y="0"/>
                </a:lnTo>
                <a:lnTo>
                  <a:pt x="645731" y="203"/>
                </a:lnTo>
                <a:lnTo>
                  <a:pt x="597103" y="3187"/>
                </a:lnTo>
                <a:lnTo>
                  <a:pt x="548817" y="9753"/>
                </a:lnTo>
                <a:lnTo>
                  <a:pt x="501142" y="19837"/>
                </a:lnTo>
                <a:lnTo>
                  <a:pt x="454329" y="33413"/>
                </a:lnTo>
                <a:lnTo>
                  <a:pt x="408660" y="50393"/>
                </a:lnTo>
                <a:lnTo>
                  <a:pt x="364350" y="70688"/>
                </a:lnTo>
                <a:lnTo>
                  <a:pt x="321652" y="94183"/>
                </a:lnTo>
                <a:lnTo>
                  <a:pt x="280809" y="120764"/>
                </a:lnTo>
                <a:lnTo>
                  <a:pt x="242023" y="150266"/>
                </a:lnTo>
                <a:lnTo>
                  <a:pt x="205524" y="182549"/>
                </a:lnTo>
                <a:lnTo>
                  <a:pt x="171488" y="217424"/>
                </a:lnTo>
                <a:lnTo>
                  <a:pt x="140106" y="254723"/>
                </a:lnTo>
                <a:lnTo>
                  <a:pt x="111569" y="294208"/>
                </a:lnTo>
                <a:lnTo>
                  <a:pt x="86004" y="335699"/>
                </a:lnTo>
                <a:lnTo>
                  <a:pt x="63563" y="378955"/>
                </a:lnTo>
                <a:lnTo>
                  <a:pt x="44361" y="423748"/>
                </a:lnTo>
                <a:lnTo>
                  <a:pt x="28511" y="469823"/>
                </a:lnTo>
                <a:lnTo>
                  <a:pt x="16090" y="516940"/>
                </a:lnTo>
                <a:lnTo>
                  <a:pt x="7162" y="564857"/>
                </a:lnTo>
                <a:lnTo>
                  <a:pt x="1790" y="613295"/>
                </a:lnTo>
                <a:lnTo>
                  <a:pt x="0" y="661987"/>
                </a:lnTo>
                <a:lnTo>
                  <a:pt x="203" y="678243"/>
                </a:lnTo>
                <a:lnTo>
                  <a:pt x="3187" y="726871"/>
                </a:lnTo>
                <a:lnTo>
                  <a:pt x="9740" y="775157"/>
                </a:lnTo>
                <a:lnTo>
                  <a:pt x="19837" y="822845"/>
                </a:lnTo>
                <a:lnTo>
                  <a:pt x="33413" y="869645"/>
                </a:lnTo>
                <a:lnTo>
                  <a:pt x="50393" y="915327"/>
                </a:lnTo>
                <a:lnTo>
                  <a:pt x="70688" y="959624"/>
                </a:lnTo>
                <a:lnTo>
                  <a:pt x="94183" y="1002322"/>
                </a:lnTo>
                <a:lnTo>
                  <a:pt x="120764" y="1043178"/>
                </a:lnTo>
                <a:lnTo>
                  <a:pt x="150266" y="1081951"/>
                </a:lnTo>
                <a:lnTo>
                  <a:pt x="182537" y="1118450"/>
                </a:lnTo>
                <a:lnTo>
                  <a:pt x="217424" y="1152486"/>
                </a:lnTo>
                <a:lnTo>
                  <a:pt x="254711" y="1183868"/>
                </a:lnTo>
                <a:lnTo>
                  <a:pt x="294208" y="1212418"/>
                </a:lnTo>
                <a:lnTo>
                  <a:pt x="335686" y="1237970"/>
                </a:lnTo>
                <a:lnTo>
                  <a:pt x="378955" y="1260424"/>
                </a:lnTo>
                <a:lnTo>
                  <a:pt x="423748" y="1279626"/>
                </a:lnTo>
                <a:lnTo>
                  <a:pt x="469823" y="1295476"/>
                </a:lnTo>
                <a:lnTo>
                  <a:pt x="516940" y="1307896"/>
                </a:lnTo>
                <a:lnTo>
                  <a:pt x="564857" y="1316812"/>
                </a:lnTo>
                <a:lnTo>
                  <a:pt x="613295" y="1322184"/>
                </a:lnTo>
                <a:lnTo>
                  <a:pt x="632155" y="1323289"/>
                </a:lnTo>
                <a:lnTo>
                  <a:pt x="632155" y="2063762"/>
                </a:lnTo>
                <a:lnTo>
                  <a:pt x="689305" y="2063762"/>
                </a:lnTo>
                <a:lnTo>
                  <a:pt x="689305" y="1323378"/>
                </a:lnTo>
                <a:lnTo>
                  <a:pt x="694474" y="1323187"/>
                </a:lnTo>
                <a:lnTo>
                  <a:pt x="743026" y="1318996"/>
                </a:lnTo>
                <a:lnTo>
                  <a:pt x="791133" y="1311262"/>
                </a:lnTo>
                <a:lnTo>
                  <a:pt x="838542" y="1299997"/>
                </a:lnTo>
                <a:lnTo>
                  <a:pt x="884999" y="1285278"/>
                </a:lnTo>
                <a:lnTo>
                  <a:pt x="930262" y="1267180"/>
                </a:lnTo>
                <a:lnTo>
                  <a:pt x="974051" y="1245806"/>
                </a:lnTo>
                <a:lnTo>
                  <a:pt x="1016152" y="1221270"/>
                </a:lnTo>
                <a:lnTo>
                  <a:pt x="1056335" y="1193698"/>
                </a:lnTo>
                <a:lnTo>
                  <a:pt x="1094384" y="1163256"/>
                </a:lnTo>
                <a:lnTo>
                  <a:pt x="1130084" y="1130084"/>
                </a:lnTo>
                <a:lnTo>
                  <a:pt x="1163243" y="1094384"/>
                </a:lnTo>
                <a:lnTo>
                  <a:pt x="1193698" y="1056335"/>
                </a:lnTo>
                <a:lnTo>
                  <a:pt x="1221270" y="1016152"/>
                </a:lnTo>
                <a:lnTo>
                  <a:pt x="1245806" y="974051"/>
                </a:lnTo>
                <a:lnTo>
                  <a:pt x="1267180" y="930262"/>
                </a:lnTo>
                <a:lnTo>
                  <a:pt x="1285278" y="885012"/>
                </a:lnTo>
                <a:lnTo>
                  <a:pt x="1299997" y="838542"/>
                </a:lnTo>
                <a:lnTo>
                  <a:pt x="1311249" y="791133"/>
                </a:lnTo>
                <a:lnTo>
                  <a:pt x="1318996" y="743026"/>
                </a:lnTo>
                <a:lnTo>
                  <a:pt x="1323174" y="694474"/>
                </a:lnTo>
                <a:lnTo>
                  <a:pt x="1323771" y="678243"/>
                </a:lnTo>
                <a:lnTo>
                  <a:pt x="1323975" y="661987"/>
                </a:lnTo>
                <a:close/>
              </a:path>
            </a:pathLst>
          </a:custGeom>
          <a:solidFill>
            <a:srgbClr val="86E9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57" name="Google Shape;55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151" y="4067734"/>
            <a:ext cx="1819274" cy="153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50"/>
          <p:cNvGrpSpPr/>
          <p:nvPr/>
        </p:nvGrpSpPr>
        <p:grpSpPr>
          <a:xfrm>
            <a:off x="7866974" y="4133891"/>
            <a:ext cx="1924049" cy="2228448"/>
            <a:chOff x="7866974" y="4133891"/>
            <a:chExt cx="1924049" cy="2228448"/>
          </a:xfrm>
        </p:grpSpPr>
        <p:sp>
          <p:nvSpPr>
            <p:cNvPr id="559" name="Google Shape;559;p50"/>
            <p:cNvSpPr/>
            <p:nvPr/>
          </p:nvSpPr>
          <p:spPr>
            <a:xfrm>
              <a:off x="8796492" y="5362214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0" name="Google Shape;560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6974" y="4133891"/>
              <a:ext cx="1924049" cy="1600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1" name="Google Shape;561;p50"/>
          <p:cNvSpPr/>
          <p:nvPr/>
        </p:nvSpPr>
        <p:spPr>
          <a:xfrm>
            <a:off x="10455542" y="6262090"/>
            <a:ext cx="3795395" cy="2489835"/>
          </a:xfrm>
          <a:custGeom>
            <a:rect b="b" l="l" r="r" t="t"/>
            <a:pathLst>
              <a:path extrusionOk="0" h="2489834" w="3795394">
                <a:moveTo>
                  <a:pt x="3794912" y="1246174"/>
                </a:moveTo>
                <a:lnTo>
                  <a:pt x="3360432" y="4940"/>
                </a:lnTo>
                <a:lnTo>
                  <a:pt x="677430" y="4940"/>
                </a:lnTo>
                <a:lnTo>
                  <a:pt x="677430" y="4394"/>
                </a:lnTo>
                <a:lnTo>
                  <a:pt x="602475" y="3848"/>
                </a:lnTo>
                <a:lnTo>
                  <a:pt x="500672" y="1651"/>
                </a:lnTo>
                <a:lnTo>
                  <a:pt x="0" y="0"/>
                </a:lnTo>
                <a:lnTo>
                  <a:pt x="425640" y="1244130"/>
                </a:lnTo>
                <a:lnTo>
                  <a:pt x="0" y="2489352"/>
                </a:lnTo>
                <a:lnTo>
                  <a:pt x="677430" y="2489352"/>
                </a:lnTo>
                <a:lnTo>
                  <a:pt x="677430" y="2485555"/>
                </a:lnTo>
                <a:lnTo>
                  <a:pt x="1329715" y="2482964"/>
                </a:lnTo>
                <a:lnTo>
                  <a:pt x="3360432" y="2486126"/>
                </a:lnTo>
                <a:lnTo>
                  <a:pt x="3794912" y="1246174"/>
                </a:lnTo>
                <a:close/>
              </a:path>
            </a:pathLst>
          </a:custGeom>
          <a:solidFill>
            <a:srgbClr val="BCC4C8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62" name="Google Shape;562;p50"/>
          <p:cNvGrpSpPr/>
          <p:nvPr/>
        </p:nvGrpSpPr>
        <p:grpSpPr>
          <a:xfrm>
            <a:off x="3403752" y="4229808"/>
            <a:ext cx="7321283" cy="4522117"/>
            <a:chOff x="3403752" y="4229808"/>
            <a:chExt cx="7321283" cy="4522117"/>
          </a:xfrm>
        </p:grpSpPr>
        <p:sp>
          <p:nvSpPr>
            <p:cNvPr id="563" name="Google Shape;563;p50"/>
            <p:cNvSpPr/>
            <p:nvPr/>
          </p:nvSpPr>
          <p:spPr>
            <a:xfrm>
              <a:off x="3403752" y="6262090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74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94"/>
                  </a:lnTo>
                  <a:lnTo>
                    <a:pt x="602462" y="3848"/>
                  </a:lnTo>
                  <a:lnTo>
                    <a:pt x="500672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18" y="2489352"/>
                  </a:lnTo>
                  <a:lnTo>
                    <a:pt x="677418" y="2485555"/>
                  </a:lnTo>
                  <a:lnTo>
                    <a:pt x="1329715" y="2482964"/>
                  </a:lnTo>
                  <a:lnTo>
                    <a:pt x="3360432" y="2486126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BCC4C8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6929640" y="6262090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74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94"/>
                  </a:lnTo>
                  <a:lnTo>
                    <a:pt x="602475" y="3848"/>
                  </a:lnTo>
                  <a:lnTo>
                    <a:pt x="500684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30" y="2489352"/>
                  </a:lnTo>
                  <a:lnTo>
                    <a:pt x="677430" y="2485555"/>
                  </a:lnTo>
                  <a:lnTo>
                    <a:pt x="1329728" y="2482964"/>
                  </a:lnTo>
                  <a:lnTo>
                    <a:pt x="3360432" y="2486126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BCC4C8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5270596" y="5293441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4638448" y="4229808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BCC4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67" name="Google Shape;567;p50"/>
          <p:cNvSpPr/>
          <p:nvPr/>
        </p:nvSpPr>
        <p:spPr>
          <a:xfrm>
            <a:off x="12309775" y="5293441"/>
            <a:ext cx="57150" cy="1000125"/>
          </a:xfrm>
          <a:custGeom>
            <a:rect b="b" l="l" r="r" t="t"/>
            <a:pathLst>
              <a:path extrusionOk="0" h="1000125" w="57150">
                <a:moveTo>
                  <a:pt x="57149" y="1000124"/>
                </a:moveTo>
                <a:lnTo>
                  <a:pt x="0" y="1000124"/>
                </a:lnTo>
                <a:lnTo>
                  <a:pt x="0" y="0"/>
                </a:lnTo>
                <a:lnTo>
                  <a:pt x="57149" y="0"/>
                </a:lnTo>
                <a:lnTo>
                  <a:pt x="57149" y="1000124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68" name="Google Shape;568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27123" y="4133891"/>
            <a:ext cx="1733549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41197" y="4209871"/>
            <a:ext cx="1362074" cy="138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8448" y="4278984"/>
            <a:ext cx="1409699" cy="13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0"/>
          <p:cNvSpPr txBox="1"/>
          <p:nvPr/>
        </p:nvSpPr>
        <p:spPr>
          <a:xfrm>
            <a:off x="506488" y="6427782"/>
            <a:ext cx="25293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  <p:sp>
        <p:nvSpPr>
          <p:cNvPr id="572" name="Google Shape;572;p50"/>
          <p:cNvSpPr txBox="1"/>
          <p:nvPr/>
        </p:nvSpPr>
        <p:spPr>
          <a:xfrm>
            <a:off x="11106942" y="6885559"/>
            <a:ext cx="2492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27940" lvl="0" marL="12700" marR="5080" rtl="0" algn="l">
              <a:lnSpc>
                <a:spcPct val="11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MODELOS  DE CDVDS</a:t>
            </a:r>
            <a:endParaRPr sz="3600"/>
          </a:p>
        </p:txBody>
      </p:sp>
      <p:sp>
        <p:nvSpPr>
          <p:cNvPr id="573" name="Google Shape;573;p50"/>
          <p:cNvSpPr txBox="1"/>
          <p:nvPr/>
        </p:nvSpPr>
        <p:spPr>
          <a:xfrm>
            <a:off x="4005605" y="6775019"/>
            <a:ext cx="2967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195" lvl="0" marL="683260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PRINCIPAIS  FASES</a:t>
            </a:r>
            <a:endParaRPr sz="3800"/>
          </a:p>
        </p:txBody>
      </p:sp>
      <p:sp>
        <p:nvSpPr>
          <p:cNvPr id="574" name="Google Shape;574;p50"/>
          <p:cNvSpPr txBox="1"/>
          <p:nvPr/>
        </p:nvSpPr>
        <p:spPr>
          <a:xfrm>
            <a:off x="7539585" y="6498252"/>
            <a:ext cx="25788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MODELOS  DE</a:t>
            </a:r>
            <a:endParaRPr sz="3800"/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CDVDS</a:t>
            </a:r>
            <a:endParaRPr sz="3800"/>
          </a:p>
        </p:txBody>
      </p:sp>
      <p:sp>
        <p:nvSpPr>
          <p:cNvPr id="575" name="Google Shape;575;p50"/>
          <p:cNvSpPr txBox="1"/>
          <p:nvPr/>
        </p:nvSpPr>
        <p:spPr>
          <a:xfrm>
            <a:off x="14622150" y="6863825"/>
            <a:ext cx="31119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450">
            <a:spAutoFit/>
          </a:bodyPr>
          <a:lstStyle/>
          <a:p>
            <a:pPr indent="0" lvl="0" marL="781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METODOLO-</a:t>
            </a:r>
            <a:endParaRPr sz="3600"/>
          </a:p>
          <a:p>
            <a:pPr indent="0" lvl="0" marL="1270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GIAS ÁGEIS</a:t>
            </a:r>
            <a:endParaRPr sz="3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1" name="Google Shape;581;p51"/>
          <p:cNvSpPr/>
          <p:nvPr/>
        </p:nvSpPr>
        <p:spPr>
          <a:xfrm>
            <a:off x="14722481" y="6715508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49" y="0"/>
                </a:moveTo>
                <a:lnTo>
                  <a:pt x="3561949" y="3571490"/>
                </a:lnTo>
                <a:lnTo>
                  <a:pt x="0" y="3571490"/>
                </a:lnTo>
                <a:lnTo>
                  <a:pt x="3561949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2" name="Google Shape;582;p51"/>
          <p:cNvSpPr txBox="1"/>
          <p:nvPr>
            <p:ph type="title"/>
          </p:nvPr>
        </p:nvSpPr>
        <p:spPr>
          <a:xfrm>
            <a:off x="3041327" y="4417731"/>
            <a:ext cx="122052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 sz="9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8" name="Google Shape;588;p52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9" name="Google Shape;589;p52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2"/>
          <p:cNvSpPr txBox="1"/>
          <p:nvPr/>
        </p:nvSpPr>
        <p:spPr>
          <a:xfrm>
            <a:off x="2506475" y="3341975"/>
            <a:ext cx="14438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lt1"/>
                </a:solidFill>
              </a:rPr>
              <a:t>Principal desafio de qualquer projeto:</a:t>
            </a:r>
            <a:endParaRPr b="1" sz="60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lt1"/>
                </a:solidFill>
              </a:rPr>
              <a:t>garantir uma entrega coerente com relação aos objetivos definidos e com uma execução bem feita, dentro do prazo estabelecido.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3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6" name="Google Shape;596;p53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97" name="Google Shape;597;p53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3"/>
          <p:cNvSpPr txBox="1"/>
          <p:nvPr/>
        </p:nvSpPr>
        <p:spPr>
          <a:xfrm>
            <a:off x="3921126" y="1590262"/>
            <a:ext cx="44235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rgbClr val="FFFFFF"/>
                </a:solidFill>
              </a:rPr>
              <a:t>O que são?</a:t>
            </a:r>
            <a:endParaRPr sz="6300"/>
          </a:p>
        </p:txBody>
      </p:sp>
      <p:sp>
        <p:nvSpPr>
          <p:cNvPr id="599" name="Google Shape;599;p53"/>
          <p:cNvSpPr txBox="1"/>
          <p:nvPr/>
        </p:nvSpPr>
        <p:spPr>
          <a:xfrm>
            <a:off x="2270842" y="3297733"/>
            <a:ext cx="150006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São um conjunto de práticas eficazes que tem como objetivo  acelerar entregas de um determinado projeto, fracionando as  entregas para o cliente final em ciclos menores. Com isso,  eventuais problemas podem ser corrigidos mais rapidamente  e os planejamentos serem revistos.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5" name="Google Shape;605;p54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5"/>
                </a:lnTo>
                <a:lnTo>
                  <a:pt x="0" y="3571495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06" name="Google Shape;606;p54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4"/>
          <p:cNvSpPr txBox="1"/>
          <p:nvPr/>
        </p:nvSpPr>
        <p:spPr>
          <a:xfrm>
            <a:off x="2226242" y="1717657"/>
            <a:ext cx="15045600" cy="5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8623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rgbClr val="FFFFFF"/>
                </a:solidFill>
              </a:rPr>
              <a:t>Manifesto Ágil</a:t>
            </a:r>
            <a:endParaRPr b="1" sz="6300"/>
          </a:p>
          <a:p>
            <a:pPr indent="0" lvl="0" marL="12700" marR="5080" rtl="0" algn="just">
              <a:lnSpc>
                <a:spcPct val="115000"/>
              </a:lnSpc>
              <a:spcBef>
                <a:spcPts val="5095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Em 2001, um grupo de 17 desenvolvedores de software,  cansados da abordagem tradicional de desenvolvimento, se  uniram em Utah, nos EUA, para discutir os princípios básicos  da metodologia ágil, criando o Manifesto para  Desenvolvimento Ágil de Software.</a:t>
            </a:r>
            <a:endParaRPr sz="4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1368"/>
            <a:ext cx="18287999" cy="95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11"/>
          <p:cNvSpPr/>
          <p:nvPr/>
        </p:nvSpPr>
        <p:spPr>
          <a:xfrm>
            <a:off x="14722481" y="6715508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49" y="0"/>
                </a:moveTo>
                <a:lnTo>
                  <a:pt x="3561949" y="3571490"/>
                </a:lnTo>
                <a:lnTo>
                  <a:pt x="0" y="3571490"/>
                </a:lnTo>
                <a:lnTo>
                  <a:pt x="3561949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404094"/>
            <a:ext cx="3857624" cy="2895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type="title"/>
          </p:nvPr>
        </p:nvSpPr>
        <p:spPr>
          <a:xfrm>
            <a:off x="4972925" y="302535"/>
            <a:ext cx="2319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ABNT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4972925" y="1697100"/>
            <a:ext cx="12114600" cy="88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A ABNT é uma entidade privada e sem fins lucrativos, membro fundador da International Organization for Standardization (Organização Internacional de Normalização - ISO).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A ABNT é responsável pela elaboração das Normas Brasileiras (ABNT NBR).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Comitês Brasileiros (ABNT/CB);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Organismos de Normalização Setorial (ABNT/ONS);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Comissões de Estudo Especiais (ABNT/CEE).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</a:rPr>
              <a:t>Desde 1950, a ABNT atua também na avaliação da conformidade e dispõe de programas para certificação de produtos, sistemas e rotulagem ambiental. 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538" y="3"/>
            <a:ext cx="15582899" cy="1028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7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23" name="Google Shape;623;p57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4" name="Google Shape;62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34374" y="2295243"/>
            <a:ext cx="5981699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7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7"/>
          <p:cNvSpPr txBox="1"/>
          <p:nvPr/>
        </p:nvSpPr>
        <p:spPr>
          <a:xfrm>
            <a:off x="3449488" y="1892061"/>
            <a:ext cx="9117900" cy="5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9725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00">
                <a:solidFill>
                  <a:srgbClr val="FFFFFF"/>
                </a:solidFill>
              </a:rPr>
              <a:t>Exemplos:</a:t>
            </a:r>
            <a:endParaRPr b="1" sz="6300"/>
          </a:p>
          <a:p>
            <a:pPr indent="0" lvl="0" marL="12700" marR="7200265" rtl="0" algn="just">
              <a:lnSpc>
                <a:spcPct val="115000"/>
              </a:lnSpc>
              <a:spcBef>
                <a:spcPts val="111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Scrum;  Kanban;  Lean;</a:t>
            </a:r>
            <a:endParaRPr sz="4000"/>
          </a:p>
          <a:p>
            <a:pPr indent="0" lvl="0" marL="12700" marR="73914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Feature Driven Development (FDD);  eXtreme Programming (XP);</a:t>
            </a:r>
            <a:endParaRPr sz="4000"/>
          </a:p>
          <a:p>
            <a:pPr indent="0" lvl="0" marL="12700" marR="0" rtl="0" algn="just">
              <a:lnSpc>
                <a:spcPct val="115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</a:rPr>
              <a:t>Microsoft Solutions Framework (MSF).</a:t>
            </a:r>
            <a:endParaRPr sz="4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8" title="VID-20220714-WA00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017066" cy="101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59" title="VID-20220714-WA001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8017066" cy="101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2" name="Google Shape;642;p60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3" name="Google Shape;643;p60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0"/>
          <p:cNvSpPr txBox="1"/>
          <p:nvPr/>
        </p:nvSpPr>
        <p:spPr>
          <a:xfrm>
            <a:off x="3449504" y="2227225"/>
            <a:ext cx="93441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FFFFFF"/>
                </a:solidFill>
              </a:rPr>
              <a:t>Scrum vs Kanban:</a:t>
            </a:r>
            <a:endParaRPr sz="6100"/>
          </a:p>
        </p:txBody>
      </p:sp>
      <p:sp>
        <p:nvSpPr>
          <p:cNvPr id="645" name="Google Shape;645;p60"/>
          <p:cNvSpPr txBox="1"/>
          <p:nvPr/>
        </p:nvSpPr>
        <p:spPr>
          <a:xfrm>
            <a:off x="3449488" y="3329590"/>
            <a:ext cx="138171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</a:rPr>
              <a:t>Scrum:</a:t>
            </a:r>
            <a:r>
              <a:rPr lang="en-US" sz="4000">
                <a:solidFill>
                  <a:srgbClr val="FFFFFF"/>
                </a:solidFill>
              </a:rPr>
              <a:t> aprender por meio de experiência, auto-  organização e priorização e refletir sobre os ganhos e as  perdas para sempre melhorar.</a:t>
            </a:r>
            <a:endParaRPr sz="4000"/>
          </a:p>
          <a:p>
            <a:pPr indent="0" lvl="0" marL="12700" marR="7620" rtl="0" algn="just">
              <a:lnSpc>
                <a:spcPct val="115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</a:rPr>
              <a:t>Kanban:</a:t>
            </a:r>
            <a:r>
              <a:rPr lang="en-US" sz="4000">
                <a:solidFill>
                  <a:srgbClr val="FFFFFF"/>
                </a:solidFill>
              </a:rPr>
              <a:t> usar recursos visuais para melhorar o trabalho  em andamento.</a:t>
            </a:r>
            <a:endParaRPr sz="4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1" title="lea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600" y="76200"/>
            <a:ext cx="13512800" cy="10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2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6" name="Google Shape;656;p62"/>
          <p:cNvSpPr/>
          <p:nvPr/>
        </p:nvSpPr>
        <p:spPr>
          <a:xfrm>
            <a:off x="14722475" y="6715503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7" name="Google Shape;657;p62"/>
          <p:cNvSpPr txBox="1"/>
          <p:nvPr>
            <p:ph type="title"/>
          </p:nvPr>
        </p:nvSpPr>
        <p:spPr>
          <a:xfrm>
            <a:off x="3590682" y="-25336"/>
            <a:ext cx="11106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39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Metodologias Ágeis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2"/>
          <p:cNvSpPr txBox="1"/>
          <p:nvPr/>
        </p:nvSpPr>
        <p:spPr>
          <a:xfrm>
            <a:off x="3429007" y="1934847"/>
            <a:ext cx="84270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00">
                <a:solidFill>
                  <a:srgbClr val="FFFFFF"/>
                </a:solidFill>
              </a:rPr>
              <a:t>Principais vantagens:</a:t>
            </a:r>
            <a:endParaRPr sz="6100"/>
          </a:p>
        </p:txBody>
      </p:sp>
      <p:sp>
        <p:nvSpPr>
          <p:cNvPr id="659" name="Google Shape;659;p62"/>
          <p:cNvSpPr txBox="1"/>
          <p:nvPr/>
        </p:nvSpPr>
        <p:spPr>
          <a:xfrm>
            <a:off x="3429000" y="2826300"/>
            <a:ext cx="79545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Aumento	significativo	na  produtividade;</a:t>
            </a:r>
            <a:endParaRPr sz="3800"/>
          </a:p>
          <a:p>
            <a:pPr indent="0" lvl="0" marL="12700" marR="12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Múltiplas entregas;</a:t>
            </a:r>
            <a:endParaRPr sz="3800">
              <a:solidFill>
                <a:srgbClr val="FFFFFF"/>
              </a:solidFill>
            </a:endParaRPr>
          </a:p>
          <a:p>
            <a:pPr indent="0" lvl="0" marL="12700" marR="12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Qualidade do produto;</a:t>
            </a:r>
            <a:endParaRPr sz="3800">
              <a:solidFill>
                <a:srgbClr val="FFFFFF"/>
              </a:solidFill>
            </a:endParaRPr>
          </a:p>
          <a:p>
            <a:pPr indent="0" lvl="0" marL="12700" marR="127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Maior	engajamento	dos  colaboradores	com		o  projeto;</a:t>
            </a:r>
            <a:endParaRPr sz="3800"/>
          </a:p>
          <a:p>
            <a:pPr indent="0" lvl="0" marL="12700" marR="8890" rtl="0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Redução	de	problemas	e  falhas;</a:t>
            </a:r>
            <a:endParaRPr sz="3800"/>
          </a:p>
          <a:p>
            <a:pPr indent="0" lvl="0" marL="12700" marR="63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FFFFFF"/>
                </a:solidFill>
              </a:rPr>
              <a:t>Aumento	na	satisfação	do  cliente;</a:t>
            </a:r>
            <a:endParaRPr sz="3800"/>
          </a:p>
        </p:txBody>
      </p:sp>
      <p:pic>
        <p:nvPicPr>
          <p:cNvPr id="660" name="Google Shape;6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875" y="2267150"/>
            <a:ext cx="5615276" cy="561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026" y="1"/>
            <a:ext cx="13706474" cy="10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4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1" name="Google Shape;671;p64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72" name="Google Shape;672;p64"/>
          <p:cNvSpPr/>
          <p:nvPr/>
        </p:nvSpPr>
        <p:spPr>
          <a:xfrm>
            <a:off x="49" y="6262214"/>
            <a:ext cx="3676650" cy="2486025"/>
          </a:xfrm>
          <a:custGeom>
            <a:rect b="b" l="l" r="r" t="t"/>
            <a:pathLst>
              <a:path extrusionOk="0" h="2486025" w="3676650">
                <a:moveTo>
                  <a:pt x="3676650" y="1243615"/>
                </a:moveTo>
                <a:lnTo>
                  <a:pt x="3241701" y="2485961"/>
                </a:lnTo>
                <a:lnTo>
                  <a:pt x="912109" y="2482789"/>
                </a:lnTo>
                <a:lnTo>
                  <a:pt x="0" y="2485961"/>
                </a:lnTo>
                <a:lnTo>
                  <a:pt x="0" y="0"/>
                </a:lnTo>
                <a:lnTo>
                  <a:pt x="3241701" y="0"/>
                </a:lnTo>
                <a:lnTo>
                  <a:pt x="3676650" y="1243615"/>
                </a:lnTo>
                <a:close/>
              </a:path>
            </a:pathLst>
          </a:custGeom>
          <a:solidFill>
            <a:srgbClr val="BCC4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73" name="Google Shape;673;p64"/>
          <p:cNvGrpSpPr/>
          <p:nvPr/>
        </p:nvGrpSpPr>
        <p:grpSpPr>
          <a:xfrm>
            <a:off x="13994461" y="4233988"/>
            <a:ext cx="4293486" cy="4522115"/>
            <a:chOff x="13994461" y="4233988"/>
            <a:chExt cx="4293486" cy="4522115"/>
          </a:xfrm>
        </p:grpSpPr>
        <p:sp>
          <p:nvSpPr>
            <p:cNvPr id="674" name="Google Shape;674;p64"/>
            <p:cNvSpPr/>
            <p:nvPr/>
          </p:nvSpPr>
          <p:spPr>
            <a:xfrm>
              <a:off x="13994461" y="6266268"/>
              <a:ext cx="3795395" cy="2489835"/>
            </a:xfrm>
            <a:custGeom>
              <a:rect b="b" l="l" r="r" t="t"/>
              <a:pathLst>
                <a:path extrusionOk="0" h="2489834" w="3795394">
                  <a:moveTo>
                    <a:pt x="3794912" y="1246174"/>
                  </a:moveTo>
                  <a:lnTo>
                    <a:pt x="3360432" y="4953"/>
                  </a:lnTo>
                  <a:lnTo>
                    <a:pt x="677430" y="4953"/>
                  </a:lnTo>
                  <a:lnTo>
                    <a:pt x="677430" y="4394"/>
                  </a:lnTo>
                  <a:lnTo>
                    <a:pt x="602475" y="3848"/>
                  </a:lnTo>
                  <a:lnTo>
                    <a:pt x="500672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30" y="2489352"/>
                  </a:lnTo>
                  <a:lnTo>
                    <a:pt x="677430" y="2485555"/>
                  </a:lnTo>
                  <a:lnTo>
                    <a:pt x="1329728" y="2482964"/>
                  </a:lnTo>
                  <a:lnTo>
                    <a:pt x="3360432" y="2486139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86E9E8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5" name="Google Shape;675;p64"/>
            <p:cNvSpPr/>
            <p:nvPr/>
          </p:nvSpPr>
          <p:spPr>
            <a:xfrm>
              <a:off x="17544997" y="6262169"/>
              <a:ext cx="742950" cy="2486025"/>
            </a:xfrm>
            <a:custGeom>
              <a:rect b="b" l="l" r="r" t="t"/>
              <a:pathLst>
                <a:path extrusionOk="0" h="2486025" w="742950">
                  <a:moveTo>
                    <a:pt x="0" y="2485777"/>
                  </a:moveTo>
                  <a:lnTo>
                    <a:pt x="426771" y="1242341"/>
                  </a:lnTo>
                  <a:lnTo>
                    <a:pt x="0" y="0"/>
                  </a:lnTo>
                  <a:lnTo>
                    <a:pt x="514267" y="1642"/>
                  </a:lnTo>
                  <a:lnTo>
                    <a:pt x="659257" y="3832"/>
                  </a:lnTo>
                  <a:lnTo>
                    <a:pt x="742950" y="4380"/>
                  </a:lnTo>
                  <a:lnTo>
                    <a:pt x="742950" y="2485777"/>
                  </a:lnTo>
                  <a:lnTo>
                    <a:pt x="0" y="2485777"/>
                  </a:lnTo>
                  <a:close/>
                </a:path>
              </a:pathLst>
            </a:custGeom>
            <a:solidFill>
              <a:srgbClr val="86E9E8">
                <a:alpha val="7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6" name="Google Shape;676;p64"/>
            <p:cNvSpPr/>
            <p:nvPr/>
          </p:nvSpPr>
          <p:spPr>
            <a:xfrm>
              <a:off x="15939734" y="5270479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15307585" y="4233988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78" name="Google Shape;678;p64"/>
          <p:cNvSpPr/>
          <p:nvPr/>
        </p:nvSpPr>
        <p:spPr>
          <a:xfrm>
            <a:off x="1028687" y="4229810"/>
            <a:ext cx="1323975" cy="2064385"/>
          </a:xfrm>
          <a:custGeom>
            <a:rect b="b" l="l" r="r" t="t"/>
            <a:pathLst>
              <a:path extrusionOk="0" h="2064385" w="1323975">
                <a:moveTo>
                  <a:pt x="1323975" y="661987"/>
                </a:moveTo>
                <a:lnTo>
                  <a:pt x="1322184" y="613295"/>
                </a:lnTo>
                <a:lnTo>
                  <a:pt x="1316812" y="564857"/>
                </a:lnTo>
                <a:lnTo>
                  <a:pt x="1307896" y="516940"/>
                </a:lnTo>
                <a:lnTo>
                  <a:pt x="1295476" y="469823"/>
                </a:lnTo>
                <a:lnTo>
                  <a:pt x="1279626" y="423748"/>
                </a:lnTo>
                <a:lnTo>
                  <a:pt x="1260424" y="378955"/>
                </a:lnTo>
                <a:lnTo>
                  <a:pt x="1237983" y="335699"/>
                </a:lnTo>
                <a:lnTo>
                  <a:pt x="1212418" y="294208"/>
                </a:lnTo>
                <a:lnTo>
                  <a:pt x="1183868" y="254723"/>
                </a:lnTo>
                <a:lnTo>
                  <a:pt x="1152499" y="217424"/>
                </a:lnTo>
                <a:lnTo>
                  <a:pt x="1118463" y="182549"/>
                </a:lnTo>
                <a:lnTo>
                  <a:pt x="1081951" y="150266"/>
                </a:lnTo>
                <a:lnTo>
                  <a:pt x="1043178" y="120764"/>
                </a:lnTo>
                <a:lnTo>
                  <a:pt x="1002322" y="94183"/>
                </a:lnTo>
                <a:lnTo>
                  <a:pt x="959624" y="70688"/>
                </a:lnTo>
                <a:lnTo>
                  <a:pt x="915327" y="50393"/>
                </a:lnTo>
                <a:lnTo>
                  <a:pt x="869657" y="33413"/>
                </a:lnTo>
                <a:lnTo>
                  <a:pt x="822845" y="19850"/>
                </a:lnTo>
                <a:lnTo>
                  <a:pt x="775157" y="9753"/>
                </a:lnTo>
                <a:lnTo>
                  <a:pt x="726884" y="3187"/>
                </a:lnTo>
                <a:lnTo>
                  <a:pt x="678243" y="203"/>
                </a:lnTo>
                <a:lnTo>
                  <a:pt x="661987" y="0"/>
                </a:lnTo>
                <a:lnTo>
                  <a:pt x="645744" y="203"/>
                </a:lnTo>
                <a:lnTo>
                  <a:pt x="597103" y="3187"/>
                </a:lnTo>
                <a:lnTo>
                  <a:pt x="548817" y="9753"/>
                </a:lnTo>
                <a:lnTo>
                  <a:pt x="501142" y="19850"/>
                </a:lnTo>
                <a:lnTo>
                  <a:pt x="454329" y="33413"/>
                </a:lnTo>
                <a:lnTo>
                  <a:pt x="408660" y="50393"/>
                </a:lnTo>
                <a:lnTo>
                  <a:pt x="364363" y="70688"/>
                </a:lnTo>
                <a:lnTo>
                  <a:pt x="321665" y="94183"/>
                </a:lnTo>
                <a:lnTo>
                  <a:pt x="280809" y="120764"/>
                </a:lnTo>
                <a:lnTo>
                  <a:pt x="242036" y="150266"/>
                </a:lnTo>
                <a:lnTo>
                  <a:pt x="205524" y="182549"/>
                </a:lnTo>
                <a:lnTo>
                  <a:pt x="171488" y="217424"/>
                </a:lnTo>
                <a:lnTo>
                  <a:pt x="140119" y="254723"/>
                </a:lnTo>
                <a:lnTo>
                  <a:pt x="111569" y="294208"/>
                </a:lnTo>
                <a:lnTo>
                  <a:pt x="86004" y="335699"/>
                </a:lnTo>
                <a:lnTo>
                  <a:pt x="63563" y="378955"/>
                </a:lnTo>
                <a:lnTo>
                  <a:pt x="44361" y="423748"/>
                </a:lnTo>
                <a:lnTo>
                  <a:pt x="28511" y="469823"/>
                </a:lnTo>
                <a:lnTo>
                  <a:pt x="16090" y="516940"/>
                </a:lnTo>
                <a:lnTo>
                  <a:pt x="7175" y="564857"/>
                </a:lnTo>
                <a:lnTo>
                  <a:pt x="1803" y="613295"/>
                </a:lnTo>
                <a:lnTo>
                  <a:pt x="0" y="661987"/>
                </a:lnTo>
                <a:lnTo>
                  <a:pt x="203" y="678243"/>
                </a:lnTo>
                <a:lnTo>
                  <a:pt x="3187" y="726884"/>
                </a:lnTo>
                <a:lnTo>
                  <a:pt x="9753" y="775157"/>
                </a:lnTo>
                <a:lnTo>
                  <a:pt x="19850" y="822845"/>
                </a:lnTo>
                <a:lnTo>
                  <a:pt x="33413" y="869645"/>
                </a:lnTo>
                <a:lnTo>
                  <a:pt x="50393" y="915327"/>
                </a:lnTo>
                <a:lnTo>
                  <a:pt x="70688" y="959624"/>
                </a:lnTo>
                <a:lnTo>
                  <a:pt x="94183" y="1002322"/>
                </a:lnTo>
                <a:lnTo>
                  <a:pt x="120764" y="1043178"/>
                </a:lnTo>
                <a:lnTo>
                  <a:pt x="150266" y="1081951"/>
                </a:lnTo>
                <a:lnTo>
                  <a:pt x="182549" y="1118450"/>
                </a:lnTo>
                <a:lnTo>
                  <a:pt x="217424" y="1152499"/>
                </a:lnTo>
                <a:lnTo>
                  <a:pt x="254723" y="1183868"/>
                </a:lnTo>
                <a:lnTo>
                  <a:pt x="294208" y="1212418"/>
                </a:lnTo>
                <a:lnTo>
                  <a:pt x="335699" y="1237983"/>
                </a:lnTo>
                <a:lnTo>
                  <a:pt x="378955" y="1260424"/>
                </a:lnTo>
                <a:lnTo>
                  <a:pt x="423748" y="1279626"/>
                </a:lnTo>
                <a:lnTo>
                  <a:pt x="469823" y="1295476"/>
                </a:lnTo>
                <a:lnTo>
                  <a:pt x="516940" y="1307896"/>
                </a:lnTo>
                <a:lnTo>
                  <a:pt x="564857" y="1316812"/>
                </a:lnTo>
                <a:lnTo>
                  <a:pt x="613295" y="1322184"/>
                </a:lnTo>
                <a:lnTo>
                  <a:pt x="632155" y="1323289"/>
                </a:lnTo>
                <a:lnTo>
                  <a:pt x="632155" y="2063762"/>
                </a:lnTo>
                <a:lnTo>
                  <a:pt x="689305" y="2063762"/>
                </a:lnTo>
                <a:lnTo>
                  <a:pt x="689305" y="1323378"/>
                </a:lnTo>
                <a:lnTo>
                  <a:pt x="694474" y="1323187"/>
                </a:lnTo>
                <a:lnTo>
                  <a:pt x="743038" y="1318996"/>
                </a:lnTo>
                <a:lnTo>
                  <a:pt x="791146" y="1311262"/>
                </a:lnTo>
                <a:lnTo>
                  <a:pt x="838555" y="1299997"/>
                </a:lnTo>
                <a:lnTo>
                  <a:pt x="885012" y="1285278"/>
                </a:lnTo>
                <a:lnTo>
                  <a:pt x="930262" y="1267180"/>
                </a:lnTo>
                <a:lnTo>
                  <a:pt x="974051" y="1245819"/>
                </a:lnTo>
                <a:lnTo>
                  <a:pt x="1016152" y="1221282"/>
                </a:lnTo>
                <a:lnTo>
                  <a:pt x="1056335" y="1193711"/>
                </a:lnTo>
                <a:lnTo>
                  <a:pt x="1094384" y="1163256"/>
                </a:lnTo>
                <a:lnTo>
                  <a:pt x="1130084" y="1130084"/>
                </a:lnTo>
                <a:lnTo>
                  <a:pt x="1163256" y="1094384"/>
                </a:lnTo>
                <a:lnTo>
                  <a:pt x="1193711" y="1056335"/>
                </a:lnTo>
                <a:lnTo>
                  <a:pt x="1221282" y="1016152"/>
                </a:lnTo>
                <a:lnTo>
                  <a:pt x="1245819" y="974051"/>
                </a:lnTo>
                <a:lnTo>
                  <a:pt x="1267193" y="930262"/>
                </a:lnTo>
                <a:lnTo>
                  <a:pt x="1285278" y="885012"/>
                </a:lnTo>
                <a:lnTo>
                  <a:pt x="1299997" y="838542"/>
                </a:lnTo>
                <a:lnTo>
                  <a:pt x="1311262" y="791146"/>
                </a:lnTo>
                <a:lnTo>
                  <a:pt x="1318996" y="743026"/>
                </a:lnTo>
                <a:lnTo>
                  <a:pt x="1323187" y="694474"/>
                </a:lnTo>
                <a:lnTo>
                  <a:pt x="1323784" y="678243"/>
                </a:lnTo>
                <a:lnTo>
                  <a:pt x="1323975" y="661987"/>
                </a:lnTo>
                <a:close/>
              </a:path>
            </a:pathLst>
          </a:custGeom>
          <a:solidFill>
            <a:srgbClr val="86E9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79" name="Google Shape;67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24557" y="4065666"/>
            <a:ext cx="1819274" cy="1533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4"/>
          <p:cNvGrpSpPr/>
          <p:nvPr/>
        </p:nvGrpSpPr>
        <p:grpSpPr>
          <a:xfrm>
            <a:off x="4212331" y="4065120"/>
            <a:ext cx="1924049" cy="2228447"/>
            <a:chOff x="4212331" y="4065120"/>
            <a:chExt cx="1924049" cy="2228447"/>
          </a:xfrm>
        </p:grpSpPr>
        <p:sp>
          <p:nvSpPr>
            <p:cNvPr id="681" name="Google Shape;681;p64"/>
            <p:cNvSpPr/>
            <p:nvPr/>
          </p:nvSpPr>
          <p:spPr>
            <a:xfrm>
              <a:off x="5141850" y="5293442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3DD9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82" name="Google Shape;682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12331" y="4065120"/>
              <a:ext cx="1924049" cy="16001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64"/>
          <p:cNvSpPr/>
          <p:nvPr/>
        </p:nvSpPr>
        <p:spPr>
          <a:xfrm>
            <a:off x="10455542" y="6262103"/>
            <a:ext cx="3795395" cy="2489835"/>
          </a:xfrm>
          <a:custGeom>
            <a:rect b="b" l="l" r="r" t="t"/>
            <a:pathLst>
              <a:path extrusionOk="0" h="2489834" w="3795394">
                <a:moveTo>
                  <a:pt x="3794912" y="1246162"/>
                </a:moveTo>
                <a:lnTo>
                  <a:pt x="3360432" y="4940"/>
                </a:lnTo>
                <a:lnTo>
                  <a:pt x="677430" y="4940"/>
                </a:lnTo>
                <a:lnTo>
                  <a:pt x="677430" y="4381"/>
                </a:lnTo>
                <a:lnTo>
                  <a:pt x="602475" y="3835"/>
                </a:lnTo>
                <a:lnTo>
                  <a:pt x="500672" y="1638"/>
                </a:lnTo>
                <a:lnTo>
                  <a:pt x="0" y="0"/>
                </a:lnTo>
                <a:lnTo>
                  <a:pt x="425640" y="1244117"/>
                </a:lnTo>
                <a:lnTo>
                  <a:pt x="0" y="2489339"/>
                </a:lnTo>
                <a:lnTo>
                  <a:pt x="677430" y="2489339"/>
                </a:lnTo>
                <a:lnTo>
                  <a:pt x="677430" y="2485542"/>
                </a:lnTo>
                <a:lnTo>
                  <a:pt x="1329715" y="2482951"/>
                </a:lnTo>
                <a:lnTo>
                  <a:pt x="3360432" y="2486126"/>
                </a:lnTo>
                <a:lnTo>
                  <a:pt x="3794912" y="1246162"/>
                </a:lnTo>
                <a:close/>
              </a:path>
            </a:pathLst>
          </a:custGeom>
          <a:solidFill>
            <a:srgbClr val="BCC4C8">
              <a:alpha val="84705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684" name="Google Shape;684;p64"/>
          <p:cNvGrpSpPr/>
          <p:nvPr/>
        </p:nvGrpSpPr>
        <p:grpSpPr>
          <a:xfrm>
            <a:off x="3403752" y="5266300"/>
            <a:ext cx="7321283" cy="3485638"/>
            <a:chOff x="3403752" y="5266300"/>
            <a:chExt cx="7321283" cy="3485638"/>
          </a:xfrm>
        </p:grpSpPr>
        <p:sp>
          <p:nvSpPr>
            <p:cNvPr id="685" name="Google Shape;685;p64"/>
            <p:cNvSpPr/>
            <p:nvPr/>
          </p:nvSpPr>
          <p:spPr>
            <a:xfrm>
              <a:off x="3403752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81"/>
                  </a:lnTo>
                  <a:lnTo>
                    <a:pt x="602462" y="3835"/>
                  </a:lnTo>
                  <a:lnTo>
                    <a:pt x="500672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18" y="2489339"/>
                  </a:lnTo>
                  <a:lnTo>
                    <a:pt x="677418" y="2485542"/>
                  </a:lnTo>
                  <a:lnTo>
                    <a:pt x="1329715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BCC4C8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6929640" y="6262103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62"/>
                  </a:moveTo>
                  <a:lnTo>
                    <a:pt x="3360432" y="4940"/>
                  </a:lnTo>
                  <a:lnTo>
                    <a:pt x="677430" y="4940"/>
                  </a:lnTo>
                  <a:lnTo>
                    <a:pt x="677430" y="4381"/>
                  </a:lnTo>
                  <a:lnTo>
                    <a:pt x="602475" y="3835"/>
                  </a:lnTo>
                  <a:lnTo>
                    <a:pt x="500684" y="1638"/>
                  </a:lnTo>
                  <a:lnTo>
                    <a:pt x="0" y="0"/>
                  </a:lnTo>
                  <a:lnTo>
                    <a:pt x="425640" y="1244117"/>
                  </a:lnTo>
                  <a:lnTo>
                    <a:pt x="0" y="2489339"/>
                  </a:lnTo>
                  <a:lnTo>
                    <a:pt x="677430" y="2489339"/>
                  </a:lnTo>
                  <a:lnTo>
                    <a:pt x="677430" y="2485542"/>
                  </a:lnTo>
                  <a:lnTo>
                    <a:pt x="1329728" y="2482951"/>
                  </a:lnTo>
                  <a:lnTo>
                    <a:pt x="3360432" y="2486126"/>
                  </a:lnTo>
                  <a:lnTo>
                    <a:pt x="3794912" y="1246162"/>
                  </a:lnTo>
                  <a:close/>
                </a:path>
              </a:pathLst>
            </a:custGeom>
            <a:solidFill>
              <a:srgbClr val="BCC4C8">
                <a:alpha val="8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8718880" y="5266300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88" name="Google Shape;688;p64"/>
          <p:cNvSpPr/>
          <p:nvPr/>
        </p:nvSpPr>
        <p:spPr>
          <a:xfrm>
            <a:off x="11677625" y="4229810"/>
            <a:ext cx="1323975" cy="2064385"/>
          </a:xfrm>
          <a:custGeom>
            <a:rect b="b" l="l" r="r" t="t"/>
            <a:pathLst>
              <a:path extrusionOk="0" h="2064385" w="1323975">
                <a:moveTo>
                  <a:pt x="1323975" y="661987"/>
                </a:moveTo>
                <a:lnTo>
                  <a:pt x="1322184" y="613295"/>
                </a:lnTo>
                <a:lnTo>
                  <a:pt x="1316812" y="564857"/>
                </a:lnTo>
                <a:lnTo>
                  <a:pt x="1307884" y="516940"/>
                </a:lnTo>
                <a:lnTo>
                  <a:pt x="1295463" y="469823"/>
                </a:lnTo>
                <a:lnTo>
                  <a:pt x="1279613" y="423748"/>
                </a:lnTo>
                <a:lnTo>
                  <a:pt x="1260411" y="378955"/>
                </a:lnTo>
                <a:lnTo>
                  <a:pt x="1237970" y="335699"/>
                </a:lnTo>
                <a:lnTo>
                  <a:pt x="1212405" y="294208"/>
                </a:lnTo>
                <a:lnTo>
                  <a:pt x="1183868" y="254723"/>
                </a:lnTo>
                <a:lnTo>
                  <a:pt x="1152486" y="217424"/>
                </a:lnTo>
                <a:lnTo>
                  <a:pt x="1118450" y="182549"/>
                </a:lnTo>
                <a:lnTo>
                  <a:pt x="1081938" y="150266"/>
                </a:lnTo>
                <a:lnTo>
                  <a:pt x="1043165" y="120764"/>
                </a:lnTo>
                <a:lnTo>
                  <a:pt x="1002309" y="94183"/>
                </a:lnTo>
                <a:lnTo>
                  <a:pt x="959612" y="70688"/>
                </a:lnTo>
                <a:lnTo>
                  <a:pt x="915314" y="50393"/>
                </a:lnTo>
                <a:lnTo>
                  <a:pt x="869645" y="33413"/>
                </a:lnTo>
                <a:lnTo>
                  <a:pt x="822833" y="19850"/>
                </a:lnTo>
                <a:lnTo>
                  <a:pt x="775157" y="9753"/>
                </a:lnTo>
                <a:lnTo>
                  <a:pt x="726871" y="3187"/>
                </a:lnTo>
                <a:lnTo>
                  <a:pt x="678230" y="203"/>
                </a:lnTo>
                <a:lnTo>
                  <a:pt x="661987" y="0"/>
                </a:lnTo>
                <a:lnTo>
                  <a:pt x="645731" y="203"/>
                </a:lnTo>
                <a:lnTo>
                  <a:pt x="597103" y="3187"/>
                </a:lnTo>
                <a:lnTo>
                  <a:pt x="548817" y="9753"/>
                </a:lnTo>
                <a:lnTo>
                  <a:pt x="501129" y="19850"/>
                </a:lnTo>
                <a:lnTo>
                  <a:pt x="454329" y="33413"/>
                </a:lnTo>
                <a:lnTo>
                  <a:pt x="408647" y="50393"/>
                </a:lnTo>
                <a:lnTo>
                  <a:pt x="364350" y="70688"/>
                </a:lnTo>
                <a:lnTo>
                  <a:pt x="321652" y="94183"/>
                </a:lnTo>
                <a:lnTo>
                  <a:pt x="280797" y="120764"/>
                </a:lnTo>
                <a:lnTo>
                  <a:pt x="242023" y="150266"/>
                </a:lnTo>
                <a:lnTo>
                  <a:pt x="205524" y="182549"/>
                </a:lnTo>
                <a:lnTo>
                  <a:pt x="171488" y="217424"/>
                </a:lnTo>
                <a:lnTo>
                  <a:pt x="140106" y="254723"/>
                </a:lnTo>
                <a:lnTo>
                  <a:pt x="111556" y="294208"/>
                </a:lnTo>
                <a:lnTo>
                  <a:pt x="86004" y="335699"/>
                </a:lnTo>
                <a:lnTo>
                  <a:pt x="63550" y="378955"/>
                </a:lnTo>
                <a:lnTo>
                  <a:pt x="44348" y="423748"/>
                </a:lnTo>
                <a:lnTo>
                  <a:pt x="28498" y="469823"/>
                </a:lnTo>
                <a:lnTo>
                  <a:pt x="16078" y="516940"/>
                </a:lnTo>
                <a:lnTo>
                  <a:pt x="7162" y="564857"/>
                </a:lnTo>
                <a:lnTo>
                  <a:pt x="1790" y="613295"/>
                </a:lnTo>
                <a:lnTo>
                  <a:pt x="0" y="661987"/>
                </a:lnTo>
                <a:lnTo>
                  <a:pt x="190" y="678243"/>
                </a:lnTo>
                <a:lnTo>
                  <a:pt x="3187" y="726884"/>
                </a:lnTo>
                <a:lnTo>
                  <a:pt x="9740" y="775157"/>
                </a:lnTo>
                <a:lnTo>
                  <a:pt x="19837" y="822845"/>
                </a:lnTo>
                <a:lnTo>
                  <a:pt x="33413" y="869645"/>
                </a:lnTo>
                <a:lnTo>
                  <a:pt x="50380" y="915327"/>
                </a:lnTo>
                <a:lnTo>
                  <a:pt x="70675" y="959624"/>
                </a:lnTo>
                <a:lnTo>
                  <a:pt x="94183" y="1002322"/>
                </a:lnTo>
                <a:lnTo>
                  <a:pt x="120751" y="1043178"/>
                </a:lnTo>
                <a:lnTo>
                  <a:pt x="150266" y="1081951"/>
                </a:lnTo>
                <a:lnTo>
                  <a:pt x="182537" y="1118450"/>
                </a:lnTo>
                <a:lnTo>
                  <a:pt x="217424" y="1152499"/>
                </a:lnTo>
                <a:lnTo>
                  <a:pt x="254711" y="1183868"/>
                </a:lnTo>
                <a:lnTo>
                  <a:pt x="294208" y="1212418"/>
                </a:lnTo>
                <a:lnTo>
                  <a:pt x="335686" y="1237983"/>
                </a:lnTo>
                <a:lnTo>
                  <a:pt x="378942" y="1260424"/>
                </a:lnTo>
                <a:lnTo>
                  <a:pt x="423748" y="1279626"/>
                </a:lnTo>
                <a:lnTo>
                  <a:pt x="469823" y="1295476"/>
                </a:lnTo>
                <a:lnTo>
                  <a:pt x="516940" y="1307896"/>
                </a:lnTo>
                <a:lnTo>
                  <a:pt x="564845" y="1316812"/>
                </a:lnTo>
                <a:lnTo>
                  <a:pt x="613295" y="1322184"/>
                </a:lnTo>
                <a:lnTo>
                  <a:pt x="632142" y="1323289"/>
                </a:lnTo>
                <a:lnTo>
                  <a:pt x="632142" y="2063762"/>
                </a:lnTo>
                <a:lnTo>
                  <a:pt x="689292" y="2063762"/>
                </a:lnTo>
                <a:lnTo>
                  <a:pt x="689292" y="1323378"/>
                </a:lnTo>
                <a:lnTo>
                  <a:pt x="694461" y="1323187"/>
                </a:lnTo>
                <a:lnTo>
                  <a:pt x="743026" y="1318996"/>
                </a:lnTo>
                <a:lnTo>
                  <a:pt x="791133" y="1311262"/>
                </a:lnTo>
                <a:lnTo>
                  <a:pt x="838542" y="1299997"/>
                </a:lnTo>
                <a:lnTo>
                  <a:pt x="884999" y="1285278"/>
                </a:lnTo>
                <a:lnTo>
                  <a:pt x="930249" y="1267180"/>
                </a:lnTo>
                <a:lnTo>
                  <a:pt x="974039" y="1245819"/>
                </a:lnTo>
                <a:lnTo>
                  <a:pt x="1016139" y="1221282"/>
                </a:lnTo>
                <a:lnTo>
                  <a:pt x="1056335" y="1193711"/>
                </a:lnTo>
                <a:lnTo>
                  <a:pt x="1094384" y="1163256"/>
                </a:lnTo>
                <a:lnTo>
                  <a:pt x="1130084" y="1130084"/>
                </a:lnTo>
                <a:lnTo>
                  <a:pt x="1163243" y="1094384"/>
                </a:lnTo>
                <a:lnTo>
                  <a:pt x="1193698" y="1056335"/>
                </a:lnTo>
                <a:lnTo>
                  <a:pt x="1221270" y="1016152"/>
                </a:lnTo>
                <a:lnTo>
                  <a:pt x="1245806" y="974051"/>
                </a:lnTo>
                <a:lnTo>
                  <a:pt x="1267180" y="930262"/>
                </a:lnTo>
                <a:lnTo>
                  <a:pt x="1285278" y="885012"/>
                </a:lnTo>
                <a:lnTo>
                  <a:pt x="1299997" y="838542"/>
                </a:lnTo>
                <a:lnTo>
                  <a:pt x="1311249" y="791146"/>
                </a:lnTo>
                <a:lnTo>
                  <a:pt x="1318996" y="743026"/>
                </a:lnTo>
                <a:lnTo>
                  <a:pt x="1323174" y="694474"/>
                </a:lnTo>
                <a:lnTo>
                  <a:pt x="1323771" y="678243"/>
                </a:lnTo>
                <a:lnTo>
                  <a:pt x="1323975" y="661987"/>
                </a:lnTo>
                <a:close/>
              </a:path>
            </a:pathLst>
          </a:custGeom>
          <a:solidFill>
            <a:srgbClr val="37C8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89" name="Google Shape;68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0302" y="4133893"/>
            <a:ext cx="1362074" cy="139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75587" y="4130461"/>
            <a:ext cx="1733549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479" y="4210760"/>
            <a:ext cx="1409699" cy="139064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4"/>
          <p:cNvSpPr txBox="1"/>
          <p:nvPr/>
        </p:nvSpPr>
        <p:spPr>
          <a:xfrm>
            <a:off x="7773515" y="6969823"/>
            <a:ext cx="2492375" cy="1057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575">
            <a:spAutoFit/>
          </a:bodyPr>
          <a:lstStyle/>
          <a:p>
            <a:pPr indent="27940" lvl="0" marL="12700" marR="5080" rtl="0" algn="l">
              <a:lnSpc>
                <a:spcPct val="1191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MODELOS  DE CDVDS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3" name="Google Shape;693;p64"/>
          <p:cNvSpPr txBox="1"/>
          <p:nvPr/>
        </p:nvSpPr>
        <p:spPr>
          <a:xfrm>
            <a:off x="352715" y="6888393"/>
            <a:ext cx="2967990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195" lvl="0" marL="683260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PRINCIPAIS  FASES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4" name="Google Shape;694;p64"/>
          <p:cNvSpPr txBox="1"/>
          <p:nvPr/>
        </p:nvSpPr>
        <p:spPr>
          <a:xfrm>
            <a:off x="4000532" y="6660065"/>
            <a:ext cx="2578735" cy="1668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0">
            <a:spAutoFit/>
          </a:bodyPr>
          <a:lstStyle/>
          <a:p>
            <a:pPr indent="0" lvl="0" marL="12700" marR="5080" rtl="0" algn="ctr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MODELOS  DE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CDVDS</a:t>
            </a:r>
            <a:endParaRPr sz="3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5" name="Google Shape;695;p64"/>
          <p:cNvSpPr txBox="1"/>
          <p:nvPr/>
        </p:nvSpPr>
        <p:spPr>
          <a:xfrm>
            <a:off x="11145019" y="6797209"/>
            <a:ext cx="2774315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4450">
            <a:spAutoFit/>
          </a:bodyPr>
          <a:lstStyle/>
          <a:p>
            <a:pPr indent="0" lvl="0" marL="781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METODOLO-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95"/>
              </a:spcBef>
              <a:spcAft>
                <a:spcPts val="0"/>
              </a:spcAft>
              <a:buNone/>
            </a:pPr>
            <a:r>
              <a:rPr b="1" lang="en-US" sz="395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GIAS ÁGEIS</a:t>
            </a:r>
            <a:endParaRPr sz="395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6" name="Google Shape;696;p64"/>
          <p:cNvSpPr txBox="1"/>
          <p:nvPr/>
        </p:nvSpPr>
        <p:spPr>
          <a:xfrm>
            <a:off x="15220889" y="7176953"/>
            <a:ext cx="1765935" cy="5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DEVOPS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5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2" name="Google Shape;702;p65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3" name="Google Shape;703;p65"/>
          <p:cNvSpPr txBox="1"/>
          <p:nvPr>
            <p:ph type="title"/>
          </p:nvPr>
        </p:nvSpPr>
        <p:spPr>
          <a:xfrm>
            <a:off x="4883178" y="913800"/>
            <a:ext cx="4020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Arial"/>
                <a:ea typeface="Arial"/>
                <a:cs typeface="Arial"/>
                <a:sym typeface="Arial"/>
              </a:rPr>
              <a:t>DEVOPS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5"/>
          <p:cNvSpPr txBox="1"/>
          <p:nvPr/>
        </p:nvSpPr>
        <p:spPr>
          <a:xfrm>
            <a:off x="2792549" y="2494171"/>
            <a:ext cx="13889400" cy="7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50">
                <a:solidFill>
                  <a:schemeClr val="lt1"/>
                </a:solidFill>
              </a:rPr>
              <a:t>Desenvolvedores:</a:t>
            </a:r>
            <a:r>
              <a:rPr lang="en-US" sz="3850">
                <a:solidFill>
                  <a:schemeClr val="lt1"/>
                </a:solidFill>
              </a:rPr>
              <a:t> Profissional que cria, desenvolve e faz  manutenção de softwares.</a:t>
            </a:r>
            <a:endParaRPr sz="385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12700" marR="1143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50">
                <a:solidFill>
                  <a:schemeClr val="lt1"/>
                </a:solidFill>
              </a:rPr>
              <a:t>Operadores:</a:t>
            </a:r>
            <a:r>
              <a:rPr lang="en-US" sz="3850">
                <a:solidFill>
                  <a:schemeClr val="lt1"/>
                </a:solidFill>
              </a:rPr>
              <a:t> Profissionais de TI que operam e monitoram  sistemas.</a:t>
            </a:r>
            <a:endParaRPr sz="3850">
              <a:solidFill>
                <a:schemeClr val="lt1"/>
              </a:solidFill>
            </a:endParaRPr>
          </a:p>
          <a:p>
            <a:pPr indent="0" lvl="0" marL="12700" marR="1143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50">
              <a:solidFill>
                <a:schemeClr val="lt1"/>
              </a:solidFill>
            </a:endParaRPr>
          </a:p>
          <a:p>
            <a:pPr indent="0" lvl="0" marL="12700" marR="1016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3850">
                <a:solidFill>
                  <a:schemeClr val="lt1"/>
                </a:solidFill>
              </a:rPr>
              <a:t>Normalmente em uma empresa, operadores são  profissionais que atuam de fato no sistema e operam  aquilo que foi desenvolvido por algum outro time.</a:t>
            </a:r>
            <a:endParaRPr sz="3850">
              <a:solidFill>
                <a:schemeClr val="lt1"/>
              </a:solidFill>
            </a:endParaRPr>
          </a:p>
          <a:p>
            <a:pPr indent="0" lvl="0" marL="12700" marR="571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0">
                <a:solidFill>
                  <a:schemeClr val="lt1"/>
                </a:solidFill>
              </a:rPr>
              <a:t>Os desenvolvedores são aqueles que realmente  descrevem códigos e desenvolvem os sistemas.</a:t>
            </a:r>
            <a:endParaRPr sz="385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12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4850700" y="1062850"/>
            <a:ext cx="85866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Ciclo de Vida do Software</a:t>
            </a:r>
            <a:endParaRPr sz="5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2589582" y="3071597"/>
            <a:ext cx="14317200" cy="6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000">
            <a:sp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FEFEF"/>
                </a:solidFill>
              </a:rPr>
              <a:t>ISO/IEC/IEEE 12207:2021</a:t>
            </a:r>
            <a:endParaRPr sz="4300"/>
          </a:p>
          <a:p>
            <a:pPr indent="0" lvl="0" marL="12700" marR="232409" rtl="0" algn="just">
              <a:lnSpc>
                <a:spcPct val="1150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EFEFEF"/>
                </a:solidFill>
              </a:rPr>
              <a:t>Uma norma técnica que regulamenta os Processos de  Ciclo de Vida do Software.</a:t>
            </a:r>
            <a:endParaRPr sz="4300"/>
          </a:p>
          <a:p>
            <a:pPr indent="0" lvl="0" marL="0" marR="0" rtl="0" algn="just">
              <a:lnSpc>
                <a:spcPct val="115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43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300">
                <a:solidFill>
                  <a:srgbClr val="EFEFEF"/>
                </a:solidFill>
                <a:latin typeface="Verdana"/>
                <a:ea typeface="Verdana"/>
                <a:cs typeface="Verdana"/>
                <a:sym typeface="Verdana"/>
              </a:rPr>
              <a:t>"Estrutura contendo processos, atividades e tarefas  envolvidas no desenvolvimento, operação e  manutenção de um produto de software, abrangendo a  vida do sistema, desde a definição de seus requisitos  até o término de seu uso."</a:t>
            </a:r>
            <a:endParaRPr sz="43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6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10" name="Google Shape;710;p66"/>
          <p:cNvGrpSpPr/>
          <p:nvPr/>
        </p:nvGrpSpPr>
        <p:grpSpPr>
          <a:xfrm>
            <a:off x="3659049" y="892724"/>
            <a:ext cx="14625781" cy="9394659"/>
            <a:chOff x="3659049" y="892724"/>
            <a:chExt cx="14625781" cy="9394659"/>
          </a:xfrm>
        </p:grpSpPr>
        <p:sp>
          <p:nvSpPr>
            <p:cNvPr id="711" name="Google Shape;711;p66"/>
            <p:cNvSpPr/>
            <p:nvPr/>
          </p:nvSpPr>
          <p:spPr>
            <a:xfrm>
              <a:off x="14722480" y="6715508"/>
              <a:ext cx="3562350" cy="3571875"/>
            </a:xfrm>
            <a:custGeom>
              <a:rect b="b" l="l" r="r" t="t"/>
              <a:pathLst>
                <a:path extrusionOk="0" h="3571875" w="3562350">
                  <a:moveTo>
                    <a:pt x="3561949" y="0"/>
                  </a:moveTo>
                  <a:lnTo>
                    <a:pt x="3561949" y="3571490"/>
                  </a:lnTo>
                  <a:lnTo>
                    <a:pt x="0" y="3571490"/>
                  </a:lnTo>
                  <a:lnTo>
                    <a:pt x="3561949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712" name="Google Shape;71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59049" y="892724"/>
              <a:ext cx="11982449" cy="8686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3" name="Google Shape;713;p66"/>
          <p:cNvSpPr txBox="1"/>
          <p:nvPr>
            <p:ph type="title"/>
          </p:nvPr>
        </p:nvSpPr>
        <p:spPr>
          <a:xfrm>
            <a:off x="8564520" y="0"/>
            <a:ext cx="255397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DEVOPS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7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9" name="Google Shape;719;p67"/>
          <p:cNvSpPr/>
          <p:nvPr/>
        </p:nvSpPr>
        <p:spPr>
          <a:xfrm>
            <a:off x="14722475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4" y="0"/>
                </a:moveTo>
                <a:lnTo>
                  <a:pt x="3561954" y="3571496"/>
                </a:lnTo>
                <a:lnTo>
                  <a:pt x="0" y="3571496"/>
                </a:lnTo>
                <a:lnTo>
                  <a:pt x="3561954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0" name="Google Shape;720;p67"/>
          <p:cNvSpPr txBox="1"/>
          <p:nvPr>
            <p:ph type="title"/>
          </p:nvPr>
        </p:nvSpPr>
        <p:spPr>
          <a:xfrm>
            <a:off x="4972925" y="293000"/>
            <a:ext cx="97497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Fontes de Pesquisa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7"/>
          <p:cNvSpPr txBox="1"/>
          <p:nvPr/>
        </p:nvSpPr>
        <p:spPr>
          <a:xfrm>
            <a:off x="3632775" y="1603175"/>
            <a:ext cx="11667300" cy="8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679830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FEFEF"/>
                </a:solidFill>
              </a:rPr>
              <a:t>https://</a:t>
            </a:r>
            <a:r>
              <a:rPr lang="en-US" sz="3100" u="sng">
                <a:solidFill>
                  <a:schemeClr val="hlink"/>
                </a:solidFill>
                <a:hlinkClick r:id="rId3"/>
              </a:rPr>
              <a:t>www.iso.org </a:t>
            </a:r>
            <a:r>
              <a:rPr lang="en-US" sz="3100">
                <a:solidFill>
                  <a:srgbClr val="EFEFEF"/>
                </a:solidFill>
              </a:rPr>
              <a:t> https://</a:t>
            </a:r>
            <a:r>
              <a:rPr lang="en-US" sz="3100" u="sng">
                <a:solidFill>
                  <a:schemeClr val="hlink"/>
                </a:solidFill>
                <a:hlinkClick r:id="rId4"/>
              </a:rPr>
              <a:t>www.abnt.org.br</a:t>
            </a:r>
            <a:endParaRPr sz="3100"/>
          </a:p>
          <a:p>
            <a:pPr indent="0" lvl="0" marL="12700" marR="5080" rtl="0" algn="just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FEFEF"/>
                </a:solidFill>
              </a:rPr>
              <a:t>https://</a:t>
            </a:r>
            <a:r>
              <a:rPr lang="en-US" sz="3100" u="sng">
                <a:solidFill>
                  <a:schemeClr val="hlink"/>
                </a:solidFill>
                <a:hlinkClick r:id="rId5"/>
              </a:rPr>
              <a:t>www.lumis.com.br/a-lumis/blog/metodos- </a:t>
            </a:r>
            <a:r>
              <a:rPr lang="en-US" sz="3100">
                <a:solidFill>
                  <a:srgbClr val="EFEFEF"/>
                </a:solidFill>
              </a:rPr>
              <a:t> ageis.htm#:~:text=As%20metodologias%20%C3%A1geis%20  s%C3%A3o%20uma,revistos%20com%20os%20m%C3%A9t  odos%20%C3%A1geis  https://rockcontent.com/br/blog/metodologias-ageis  https://sambatech.com/blog/insights/metodos-ageis/  https://</a:t>
            </a:r>
            <a:r>
              <a:rPr lang="en-US" sz="3100" u="sng">
                <a:solidFill>
                  <a:schemeClr val="hlink"/>
                </a:solidFill>
                <a:hlinkClick r:id="rId6"/>
              </a:rPr>
              <a:t>www.devmedia.com.br/ciclos-de-vida-do-software </a:t>
            </a:r>
            <a:r>
              <a:rPr lang="en-US" sz="3100">
                <a:solidFill>
                  <a:srgbClr val="EFEFEF"/>
                </a:solidFill>
              </a:rPr>
              <a:t> https://blog.algartelecom.com.br/mge/metodologia-agil-o-  que-e-e-como-implementar/?  gclid=CjwKCAjw_ISWBhBkEiwAdqxb9rgO58RwRQvx0pxmSj  uorYBJ80Rj2wOzq1ucI6Z5AoZpDfnzjyB-fBoC0kQQAvD_BwE  https://blog.aaainovacao.com.br/manifesto-agil/  https://carangagil.blogspot.com/2019/10/metodologia-agil-  o-manifesto-agil.html</a:t>
            </a:r>
            <a:endParaRPr sz="31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7" name="Google Shape;727;p68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8" name="Google Shape;728;p68"/>
          <p:cNvSpPr txBox="1"/>
          <p:nvPr>
            <p:ph type="title"/>
          </p:nvPr>
        </p:nvSpPr>
        <p:spPr>
          <a:xfrm>
            <a:off x="4972925" y="293000"/>
            <a:ext cx="9439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Fontes de Pesquisa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3632764" y="1603177"/>
            <a:ext cx="11325300" cy="6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7981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FEFEF"/>
                </a:solidFill>
              </a:rPr>
              <a:t>https://</a:t>
            </a:r>
            <a:r>
              <a:rPr lang="en-US" sz="3100" u="sng">
                <a:solidFill>
                  <a:schemeClr val="hlink"/>
                </a:solidFill>
                <a:hlinkClick r:id="rId3"/>
              </a:rPr>
              <a:t>www.atlassian.com/br/agile/kanban/kanban-vs- </a:t>
            </a:r>
            <a:r>
              <a:rPr lang="en-US" sz="3100">
                <a:solidFill>
                  <a:srgbClr val="EFEFEF"/>
                </a:solidFill>
              </a:rPr>
              <a:t> scrum</a:t>
            </a:r>
            <a:endParaRPr sz="3100"/>
          </a:p>
          <a:p>
            <a:pPr indent="0" lvl="0" marL="12700" marR="169545" rtl="0" algn="just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FEFEF"/>
                </a:solidFill>
              </a:rPr>
              <a:t>https://gaea.com.br/ciclo-de-vida-do-desenvolvimento-de-  softwares-o-que-eu-preciso-saber  https://medium.com/contexto-delimitado/o-modelo-em-  espiral-de-boehm-ed1d85b7df</a:t>
            </a:r>
            <a:endParaRPr sz="3100"/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FEFEF"/>
                </a:solidFill>
              </a:rPr>
              <a:t>https://</a:t>
            </a:r>
            <a:r>
              <a:rPr lang="en-US" sz="3100" u="sng">
                <a:solidFill>
                  <a:schemeClr val="hlink"/>
                </a:solidFill>
                <a:hlinkClick r:id="rId4"/>
              </a:rPr>
              <a:t>www.redhat.com/pt-br/topics/devops/what-is- </a:t>
            </a:r>
            <a:r>
              <a:rPr lang="en-US" sz="3100">
                <a:solidFill>
                  <a:srgbClr val="EFEFEF"/>
                </a:solidFill>
              </a:rPr>
              <a:t> application-lifecycle-management-  alm#:~:text=O%20gerenciamento%20do%20ciclo%20de%2  0vida%20de%20aplica%C3%A7%C3%B5es%20oferece%20u  m,uma%20ideia%20em%20uma%20aplica%C3%A7%C3%A3  o.</a:t>
            </a:r>
            <a:endParaRPr sz="3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9"/>
          <p:cNvSpPr txBox="1"/>
          <p:nvPr/>
        </p:nvSpPr>
        <p:spPr>
          <a:xfrm>
            <a:off x="1016000" y="968375"/>
            <a:ext cx="11412000" cy="1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3775FF"/>
                </a:solidFill>
              </a:rPr>
              <a:t>Agradecemos!</a:t>
            </a:r>
            <a:endParaRPr sz="12000"/>
          </a:p>
        </p:txBody>
      </p:sp>
      <p:sp>
        <p:nvSpPr>
          <p:cNvPr id="735" name="Google Shape;735;p69"/>
          <p:cNvSpPr txBox="1"/>
          <p:nvPr/>
        </p:nvSpPr>
        <p:spPr>
          <a:xfrm>
            <a:off x="5034456" y="5315690"/>
            <a:ext cx="76404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EFEFEF"/>
                </a:solidFill>
              </a:rPr>
              <a:t>Façam suas perguntas agora.</a:t>
            </a:r>
            <a:endParaRPr sz="4500"/>
          </a:p>
        </p:txBody>
      </p:sp>
      <p:sp>
        <p:nvSpPr>
          <p:cNvPr id="736" name="Google Shape;736;p69"/>
          <p:cNvSpPr/>
          <p:nvPr/>
        </p:nvSpPr>
        <p:spPr>
          <a:xfrm>
            <a:off x="11422126" y="11"/>
            <a:ext cx="6866255" cy="6866255"/>
          </a:xfrm>
          <a:custGeom>
            <a:rect b="b" l="l" r="r" t="t"/>
            <a:pathLst>
              <a:path extrusionOk="0" h="6866255" w="6866255">
                <a:moveTo>
                  <a:pt x="6865861" y="0"/>
                </a:moveTo>
                <a:lnTo>
                  <a:pt x="6185039" y="0"/>
                </a:lnTo>
                <a:lnTo>
                  <a:pt x="6865861" y="680821"/>
                </a:lnTo>
                <a:lnTo>
                  <a:pt x="6865861" y="0"/>
                </a:lnTo>
                <a:close/>
              </a:path>
              <a:path extrusionOk="0" h="6866255" w="6866255">
                <a:moveTo>
                  <a:pt x="6865874" y="6105969"/>
                </a:moveTo>
                <a:lnTo>
                  <a:pt x="759891" y="0"/>
                </a:lnTo>
                <a:lnTo>
                  <a:pt x="0" y="0"/>
                </a:lnTo>
                <a:lnTo>
                  <a:pt x="6865874" y="6865861"/>
                </a:lnTo>
                <a:lnTo>
                  <a:pt x="6865874" y="6105969"/>
                </a:lnTo>
                <a:close/>
              </a:path>
              <a:path extrusionOk="0" h="6866255" w="6866255">
                <a:moveTo>
                  <a:pt x="6865874" y="4559224"/>
                </a:moveTo>
                <a:lnTo>
                  <a:pt x="2306637" y="0"/>
                </a:lnTo>
                <a:lnTo>
                  <a:pt x="1537119" y="0"/>
                </a:lnTo>
                <a:lnTo>
                  <a:pt x="6865874" y="5328742"/>
                </a:lnTo>
                <a:lnTo>
                  <a:pt x="6865874" y="4559224"/>
                </a:lnTo>
                <a:close/>
              </a:path>
              <a:path extrusionOk="0" h="6866255" w="6866255">
                <a:moveTo>
                  <a:pt x="6865874" y="3008630"/>
                </a:moveTo>
                <a:lnTo>
                  <a:pt x="3857231" y="0"/>
                </a:lnTo>
                <a:lnTo>
                  <a:pt x="3087700" y="0"/>
                </a:lnTo>
                <a:lnTo>
                  <a:pt x="6865874" y="3778161"/>
                </a:lnTo>
                <a:lnTo>
                  <a:pt x="6865874" y="3008630"/>
                </a:lnTo>
                <a:close/>
              </a:path>
              <a:path extrusionOk="0" h="6866255" w="6866255">
                <a:moveTo>
                  <a:pt x="6865874" y="1458048"/>
                </a:moveTo>
                <a:lnTo>
                  <a:pt x="5407825" y="0"/>
                </a:lnTo>
                <a:lnTo>
                  <a:pt x="4638294" y="0"/>
                </a:lnTo>
                <a:lnTo>
                  <a:pt x="6865874" y="2227567"/>
                </a:lnTo>
                <a:lnTo>
                  <a:pt x="6865874" y="1458048"/>
                </a:lnTo>
                <a:close/>
              </a:path>
            </a:pathLst>
          </a:custGeom>
          <a:solidFill>
            <a:srgbClr val="13378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37" name="Google Shape;737;p69"/>
          <p:cNvSpPr/>
          <p:nvPr/>
        </p:nvSpPr>
        <p:spPr>
          <a:xfrm>
            <a:off x="0" y="6384107"/>
            <a:ext cx="3912235" cy="3903345"/>
          </a:xfrm>
          <a:custGeom>
            <a:rect b="b" l="l" r="r" t="t"/>
            <a:pathLst>
              <a:path extrusionOk="0" h="3903345" w="3912235">
                <a:moveTo>
                  <a:pt x="3912184" y="3902891"/>
                </a:moveTo>
                <a:lnTo>
                  <a:pt x="0" y="3902891"/>
                </a:lnTo>
                <a:lnTo>
                  <a:pt x="0" y="0"/>
                </a:lnTo>
                <a:lnTo>
                  <a:pt x="3912184" y="390289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23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34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13"/>
          <p:cNvSpPr/>
          <p:nvPr/>
        </p:nvSpPr>
        <p:spPr>
          <a:xfrm>
            <a:off x="14722476" y="6715504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3" y="0"/>
                </a:moveTo>
                <a:lnTo>
                  <a:pt x="3561953" y="3571494"/>
                </a:lnTo>
                <a:lnTo>
                  <a:pt x="0" y="3571494"/>
                </a:lnTo>
                <a:lnTo>
                  <a:pt x="3561953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01" name="Google Shape;101;p13"/>
          <p:cNvGrpSpPr/>
          <p:nvPr/>
        </p:nvGrpSpPr>
        <p:grpSpPr>
          <a:xfrm>
            <a:off x="0" y="0"/>
            <a:ext cx="11175283" cy="10286998"/>
            <a:chOff x="0" y="0"/>
            <a:chExt cx="11175283" cy="10286998"/>
          </a:xfrm>
        </p:grpSpPr>
        <p:pic>
          <p:nvPicPr>
            <p:cNvPr id="102" name="Google Shape;10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0639424" cy="10286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69127" y="1845709"/>
              <a:ext cx="3606156" cy="32966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3"/>
          <p:cNvSpPr txBox="1"/>
          <p:nvPr/>
        </p:nvSpPr>
        <p:spPr>
          <a:xfrm>
            <a:off x="10730850" y="130550"/>
            <a:ext cx="7415100" cy="10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ISO/IEC/IEEE 12207:2021</a:t>
            </a:r>
            <a:endParaRPr b="1"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Publicação:</a:t>
            </a:r>
            <a:r>
              <a:rPr lang="en-US" sz="3000">
                <a:solidFill>
                  <a:srgbClr val="EFEFEF"/>
                </a:solidFill>
              </a:rPr>
              <a:t> 24/08/2021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Título:</a:t>
            </a:r>
            <a:r>
              <a:rPr lang="en-US" sz="3000">
                <a:solidFill>
                  <a:srgbClr val="EFEFEF"/>
                </a:solidFill>
              </a:rPr>
              <a:t> Processos de Ciclo de Vida do Software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Comitê:</a:t>
            </a:r>
            <a:r>
              <a:rPr lang="en-US" sz="3000">
                <a:solidFill>
                  <a:srgbClr val="EFEFEF"/>
                </a:solidFill>
              </a:rPr>
              <a:t> Tec. Inf. e Tranf. Digital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Páginas:</a:t>
            </a:r>
            <a:r>
              <a:rPr lang="en-US" sz="3000">
                <a:solidFill>
                  <a:srgbClr val="EFEFEF"/>
                </a:solidFill>
              </a:rPr>
              <a:t> 190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Preço:</a:t>
            </a:r>
            <a:r>
              <a:rPr lang="en-US" sz="3000">
                <a:solidFill>
                  <a:srgbClr val="EFEFEF"/>
                </a:solidFill>
              </a:rPr>
              <a:t> 490,00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EFEFEF"/>
                </a:solidFill>
              </a:rPr>
              <a:t>Objetivo:</a:t>
            </a:r>
            <a:endParaRPr b="1"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EFEFEF"/>
                </a:solidFill>
              </a:rPr>
              <a:t>Este documento estabelece uma estrutura comum para processos de ciclo de vida de software[...]. Ele contém processos, atividades e tarefas que são aplicáveis durante a aquisição, fornecimento, desenvolvimento, operação, manutenção ou desativação de sistemas, produtos e serviços de software[...].</a:t>
            </a:r>
            <a:endParaRPr sz="3000">
              <a:solidFill>
                <a:srgbClr val="EFEFE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0" y="11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10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36"/>
                </a:lnTo>
                <a:lnTo>
                  <a:pt x="0" y="1665655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14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06"/>
                </a:lnTo>
                <a:lnTo>
                  <a:pt x="0" y="4041025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38"/>
                </a:lnTo>
                <a:lnTo>
                  <a:pt x="0" y="5215242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06868" y="4264662"/>
            <a:ext cx="17477958" cy="6022717"/>
            <a:chOff x="806868" y="4264662"/>
            <a:chExt cx="17477958" cy="6022717"/>
          </a:xfrm>
        </p:grpSpPr>
        <p:sp>
          <p:nvSpPr>
            <p:cNvPr id="111" name="Google Shape;111;p14"/>
            <p:cNvSpPr/>
            <p:nvPr/>
          </p:nvSpPr>
          <p:spPr>
            <a:xfrm>
              <a:off x="14722476" y="6715504"/>
              <a:ext cx="3562350" cy="3571875"/>
            </a:xfrm>
            <a:custGeom>
              <a:rect b="b" l="l" r="r" t="t"/>
              <a:pathLst>
                <a:path extrusionOk="0" h="3571875" w="3562350">
                  <a:moveTo>
                    <a:pt x="3561954" y="0"/>
                  </a:moveTo>
                  <a:lnTo>
                    <a:pt x="3561954" y="3571495"/>
                  </a:lnTo>
                  <a:lnTo>
                    <a:pt x="0" y="3571495"/>
                  </a:lnTo>
                  <a:lnTo>
                    <a:pt x="3561954" y="0"/>
                  </a:lnTo>
                  <a:close/>
                </a:path>
              </a:pathLst>
            </a:custGeom>
            <a:solidFill>
              <a:srgbClr val="0D0D2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12" name="Google Shape;11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868" y="4264662"/>
              <a:ext cx="16677436" cy="4191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4"/>
          <p:cNvSpPr txBox="1"/>
          <p:nvPr/>
        </p:nvSpPr>
        <p:spPr>
          <a:xfrm>
            <a:off x="1693814" y="5316459"/>
            <a:ext cx="16524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300">
            <a:spAutoFit/>
          </a:bodyPr>
          <a:lstStyle/>
          <a:p>
            <a:pPr indent="0" lvl="0" marL="1384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IDEIA</a:t>
            </a:r>
            <a:endParaRPr sz="3600"/>
          </a:p>
          <a:p>
            <a:pPr indent="67945" lvl="0" marL="12700" marR="5080" rtl="0" algn="l">
              <a:lnSpc>
                <a:spcPct val="1226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Estudo da  viabilidade</a:t>
            </a:r>
            <a:endParaRPr sz="2700"/>
          </a:p>
        </p:txBody>
      </p:sp>
      <p:sp>
        <p:nvSpPr>
          <p:cNvPr id="114" name="Google Shape;114;p14"/>
          <p:cNvSpPr txBox="1"/>
          <p:nvPr/>
        </p:nvSpPr>
        <p:spPr>
          <a:xfrm>
            <a:off x="4564957" y="5316459"/>
            <a:ext cx="25329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3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PLANO</a:t>
            </a:r>
            <a:endParaRPr sz="3600"/>
          </a:p>
          <a:p>
            <a:pPr indent="0" lvl="0" marL="12700" marR="5080" rtl="0" algn="ctr">
              <a:lnSpc>
                <a:spcPct val="1226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Planejamento do  Software</a:t>
            </a:r>
            <a:endParaRPr sz="2700"/>
          </a:p>
        </p:txBody>
      </p:sp>
      <p:sp>
        <p:nvSpPr>
          <p:cNvPr id="115" name="Google Shape;115;p14"/>
          <p:cNvSpPr txBox="1"/>
          <p:nvPr/>
        </p:nvSpPr>
        <p:spPr>
          <a:xfrm>
            <a:off x="7596161" y="5406425"/>
            <a:ext cx="30297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1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CONSTRUÇÃO</a:t>
            </a:r>
            <a:endParaRPr sz="3000"/>
          </a:p>
          <a:p>
            <a:pPr indent="0" lvl="0" marL="71755" marR="64135" rtl="0" algn="ctr">
              <a:lnSpc>
                <a:spcPct val="122600"/>
              </a:lnSpc>
              <a:spcBef>
                <a:spcPts val="51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Tradução para uma  Linguagem</a:t>
            </a:r>
            <a:endParaRPr sz="2700"/>
          </a:p>
        </p:txBody>
      </p:sp>
      <p:sp>
        <p:nvSpPr>
          <p:cNvPr id="116" name="Google Shape;116;p14"/>
          <p:cNvSpPr txBox="1"/>
          <p:nvPr/>
        </p:nvSpPr>
        <p:spPr>
          <a:xfrm>
            <a:off x="10957233" y="5704251"/>
            <a:ext cx="30168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8275">
            <a:spAutoFit/>
          </a:bodyPr>
          <a:lstStyle/>
          <a:p>
            <a:pPr indent="0" lvl="0" marL="1035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</a:rPr>
              <a:t>CONFIRMAÇÃO</a:t>
            </a:r>
            <a:endParaRPr sz="2600"/>
          </a:p>
          <a:p>
            <a:pPr indent="0" lvl="0" marL="12700" marR="0" rtl="0" algn="ctr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Realização de testes</a:t>
            </a:r>
            <a:endParaRPr sz="2700"/>
          </a:p>
        </p:txBody>
      </p:sp>
      <p:sp>
        <p:nvSpPr>
          <p:cNvPr id="117" name="Google Shape;117;p14"/>
          <p:cNvSpPr txBox="1"/>
          <p:nvPr/>
        </p:nvSpPr>
        <p:spPr>
          <a:xfrm>
            <a:off x="14507043" y="5316459"/>
            <a:ext cx="2523000" cy="22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43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PRODUTO</a:t>
            </a:r>
            <a:endParaRPr sz="3600"/>
          </a:p>
          <a:p>
            <a:pPr indent="0" lvl="0" marL="104139" marR="96520" rtl="0" algn="ctr">
              <a:lnSpc>
                <a:spcPct val="122600"/>
              </a:lnSpc>
              <a:spcBef>
                <a:spcPts val="55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Implantação do  Produto Final.</a:t>
            </a:r>
            <a:endParaRPr sz="2700"/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5038516" y="1274274"/>
            <a:ext cx="94614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00">
                <a:latin typeface="Arial"/>
                <a:ea typeface="Arial"/>
                <a:cs typeface="Arial"/>
                <a:sym typeface="Arial"/>
              </a:rPr>
              <a:t>PRINCIPAIS	FASES</a:t>
            </a:r>
            <a:endParaRPr sz="6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>
            <a:off x="0" y="0"/>
            <a:ext cx="5215255" cy="5215255"/>
          </a:xfrm>
          <a:custGeom>
            <a:rect b="b" l="l" r="r" t="t"/>
            <a:pathLst>
              <a:path extrusionOk="0" h="5215255" w="5215255">
                <a:moveTo>
                  <a:pt x="480910" y="0"/>
                </a:moveTo>
                <a:lnTo>
                  <a:pt x="0" y="0"/>
                </a:lnTo>
                <a:lnTo>
                  <a:pt x="0" y="480923"/>
                </a:lnTo>
                <a:lnTo>
                  <a:pt x="480910" y="0"/>
                </a:lnTo>
                <a:close/>
              </a:path>
              <a:path extrusionOk="0" h="5215255" w="5215255">
                <a:moveTo>
                  <a:pt x="1665655" y="0"/>
                </a:moveTo>
                <a:lnTo>
                  <a:pt x="1076236" y="0"/>
                </a:lnTo>
                <a:lnTo>
                  <a:pt x="0" y="1076248"/>
                </a:lnTo>
                <a:lnTo>
                  <a:pt x="0" y="1665668"/>
                </a:lnTo>
                <a:lnTo>
                  <a:pt x="1665655" y="0"/>
                </a:lnTo>
                <a:close/>
              </a:path>
              <a:path extrusionOk="0" h="5215255" w="5215255">
                <a:moveTo>
                  <a:pt x="2853334" y="0"/>
                </a:moveTo>
                <a:lnTo>
                  <a:pt x="2263914" y="0"/>
                </a:lnTo>
                <a:lnTo>
                  <a:pt x="0" y="2263927"/>
                </a:lnTo>
                <a:lnTo>
                  <a:pt x="0" y="2853347"/>
                </a:lnTo>
                <a:lnTo>
                  <a:pt x="2853334" y="0"/>
                </a:lnTo>
                <a:close/>
              </a:path>
              <a:path extrusionOk="0" h="5215255" w="5215255">
                <a:moveTo>
                  <a:pt x="4041025" y="0"/>
                </a:moveTo>
                <a:lnTo>
                  <a:pt x="3451606" y="0"/>
                </a:lnTo>
                <a:lnTo>
                  <a:pt x="0" y="3451618"/>
                </a:lnTo>
                <a:lnTo>
                  <a:pt x="0" y="4041038"/>
                </a:lnTo>
                <a:lnTo>
                  <a:pt x="4041025" y="0"/>
                </a:lnTo>
                <a:close/>
              </a:path>
              <a:path extrusionOk="0" h="5215255" w="5215255">
                <a:moveTo>
                  <a:pt x="5215242" y="0"/>
                </a:moveTo>
                <a:lnTo>
                  <a:pt x="4636338" y="0"/>
                </a:lnTo>
                <a:lnTo>
                  <a:pt x="0" y="4636351"/>
                </a:lnTo>
                <a:lnTo>
                  <a:pt x="0" y="5215255"/>
                </a:lnTo>
                <a:lnTo>
                  <a:pt x="5215242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4" name="Google Shape;124;p15"/>
          <p:cNvSpPr/>
          <p:nvPr/>
        </p:nvSpPr>
        <p:spPr>
          <a:xfrm>
            <a:off x="14722478" y="6715505"/>
            <a:ext cx="3562350" cy="3571875"/>
          </a:xfrm>
          <a:custGeom>
            <a:rect b="b" l="l" r="r" t="t"/>
            <a:pathLst>
              <a:path extrusionOk="0" h="3571875" w="3562350">
                <a:moveTo>
                  <a:pt x="3561952" y="0"/>
                </a:moveTo>
                <a:lnTo>
                  <a:pt x="3561952" y="3571493"/>
                </a:lnTo>
                <a:lnTo>
                  <a:pt x="0" y="3571493"/>
                </a:lnTo>
                <a:lnTo>
                  <a:pt x="3561952" y="0"/>
                </a:lnTo>
                <a:close/>
              </a:path>
            </a:pathLst>
          </a:custGeom>
          <a:solidFill>
            <a:srgbClr val="0D0D2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49" y="4067734"/>
            <a:ext cx="7199098" cy="4684191"/>
            <a:chOff x="49" y="4067734"/>
            <a:chExt cx="7199098" cy="4684191"/>
          </a:xfrm>
        </p:grpSpPr>
        <p:sp>
          <p:nvSpPr>
            <p:cNvPr id="126" name="Google Shape;126;p15"/>
            <p:cNvSpPr/>
            <p:nvPr/>
          </p:nvSpPr>
          <p:spPr>
            <a:xfrm>
              <a:off x="49" y="6262215"/>
              <a:ext cx="3676650" cy="2486025"/>
            </a:xfrm>
            <a:custGeom>
              <a:rect b="b" l="l" r="r" t="t"/>
              <a:pathLst>
                <a:path extrusionOk="0" h="2486025" w="3676650">
                  <a:moveTo>
                    <a:pt x="3676650" y="1243615"/>
                  </a:moveTo>
                  <a:lnTo>
                    <a:pt x="3241701" y="2485961"/>
                  </a:lnTo>
                  <a:lnTo>
                    <a:pt x="912109" y="2482789"/>
                  </a:lnTo>
                  <a:lnTo>
                    <a:pt x="0" y="2485961"/>
                  </a:lnTo>
                  <a:lnTo>
                    <a:pt x="0" y="0"/>
                  </a:lnTo>
                  <a:lnTo>
                    <a:pt x="3241701" y="0"/>
                  </a:lnTo>
                  <a:lnTo>
                    <a:pt x="3676650" y="1243615"/>
                  </a:lnTo>
                  <a:close/>
                </a:path>
              </a:pathLst>
            </a:custGeom>
            <a:solidFill>
              <a:srgbClr val="BCC4C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403752" y="6262090"/>
              <a:ext cx="3795395" cy="2489835"/>
            </a:xfrm>
            <a:custGeom>
              <a:rect b="b" l="l" r="r" t="t"/>
              <a:pathLst>
                <a:path extrusionOk="0" h="2489834" w="3795395">
                  <a:moveTo>
                    <a:pt x="3794912" y="1246174"/>
                  </a:moveTo>
                  <a:lnTo>
                    <a:pt x="3360432" y="4940"/>
                  </a:lnTo>
                  <a:lnTo>
                    <a:pt x="677418" y="4940"/>
                  </a:lnTo>
                  <a:lnTo>
                    <a:pt x="677418" y="4394"/>
                  </a:lnTo>
                  <a:lnTo>
                    <a:pt x="602462" y="3848"/>
                  </a:lnTo>
                  <a:lnTo>
                    <a:pt x="500672" y="1651"/>
                  </a:lnTo>
                  <a:lnTo>
                    <a:pt x="0" y="0"/>
                  </a:lnTo>
                  <a:lnTo>
                    <a:pt x="425640" y="1244130"/>
                  </a:lnTo>
                  <a:lnTo>
                    <a:pt x="0" y="2489352"/>
                  </a:lnTo>
                  <a:lnTo>
                    <a:pt x="677418" y="2489352"/>
                  </a:lnTo>
                  <a:lnTo>
                    <a:pt x="677418" y="2485555"/>
                  </a:lnTo>
                  <a:lnTo>
                    <a:pt x="1329715" y="2482964"/>
                  </a:lnTo>
                  <a:lnTo>
                    <a:pt x="3360432" y="2486126"/>
                  </a:lnTo>
                  <a:lnTo>
                    <a:pt x="3794912" y="1246174"/>
                  </a:lnTo>
                  <a:close/>
                </a:path>
              </a:pathLst>
            </a:custGeom>
            <a:solidFill>
              <a:srgbClr val="2B91D5">
                <a:alpha val="9450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740110" y="5266298"/>
              <a:ext cx="57150" cy="1000125"/>
            </a:xfrm>
            <a:custGeom>
              <a:rect b="b" l="l" r="r" t="t"/>
              <a:pathLst>
                <a:path extrusionOk="0" h="1000125" w="57150">
                  <a:moveTo>
                    <a:pt x="57149" y="1000124"/>
                  </a:moveTo>
                  <a:lnTo>
                    <a:pt x="0" y="1000124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1000124"/>
                  </a:lnTo>
                  <a:close/>
                </a:path>
              </a:pathLst>
            </a:custGeom>
            <a:solidFill>
              <a:srgbClr val="1253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107962" y="4229808"/>
              <a:ext cx="1323975" cy="1323975"/>
            </a:xfrm>
            <a:custGeom>
              <a:rect b="b" l="l" r="r" t="t"/>
              <a:pathLst>
                <a:path extrusionOk="0" h="1323975" w="1323975">
                  <a:moveTo>
                    <a:pt x="661987" y="1323974"/>
                  </a:moveTo>
                  <a:lnTo>
                    <a:pt x="613293" y="1322181"/>
                  </a:lnTo>
                  <a:lnTo>
                    <a:pt x="564853" y="1316810"/>
                  </a:lnTo>
                  <a:lnTo>
                    <a:pt x="516940" y="1307889"/>
                  </a:lnTo>
                  <a:lnTo>
                    <a:pt x="469822" y="1295469"/>
                  </a:lnTo>
                  <a:lnTo>
                    <a:pt x="423745" y="1279618"/>
                  </a:lnTo>
                  <a:lnTo>
                    <a:pt x="378951" y="1260417"/>
                  </a:lnTo>
                  <a:lnTo>
                    <a:pt x="335690" y="1237971"/>
                  </a:lnTo>
                  <a:lnTo>
                    <a:pt x="294206" y="1212409"/>
                  </a:lnTo>
                  <a:lnTo>
                    <a:pt x="254715" y="1183865"/>
                  </a:lnTo>
                  <a:lnTo>
                    <a:pt x="217423" y="1152487"/>
                  </a:lnTo>
                  <a:lnTo>
                    <a:pt x="182541" y="1118451"/>
                  </a:lnTo>
                  <a:lnTo>
                    <a:pt x="150264" y="1081947"/>
                  </a:lnTo>
                  <a:lnTo>
                    <a:pt x="120759" y="1043169"/>
                  </a:lnTo>
                  <a:lnTo>
                    <a:pt x="94181" y="1002317"/>
                  </a:lnTo>
                  <a:lnTo>
                    <a:pt x="70681" y="959620"/>
                  </a:lnTo>
                  <a:lnTo>
                    <a:pt x="50390" y="915318"/>
                  </a:lnTo>
                  <a:lnTo>
                    <a:pt x="33412" y="869645"/>
                  </a:lnTo>
                  <a:lnTo>
                    <a:pt x="19838" y="822837"/>
                  </a:lnTo>
                  <a:lnTo>
                    <a:pt x="9744" y="775157"/>
                  </a:lnTo>
                  <a:lnTo>
                    <a:pt x="3187" y="726873"/>
                  </a:lnTo>
                  <a:lnTo>
                    <a:pt x="199" y="678238"/>
                  </a:lnTo>
                  <a:lnTo>
                    <a:pt x="0" y="661987"/>
                  </a:lnTo>
                  <a:lnTo>
                    <a:pt x="199" y="645736"/>
                  </a:lnTo>
                  <a:lnTo>
                    <a:pt x="3187" y="597101"/>
                  </a:lnTo>
                  <a:lnTo>
                    <a:pt x="9744" y="548817"/>
                  </a:lnTo>
                  <a:lnTo>
                    <a:pt x="19838" y="501137"/>
                  </a:lnTo>
                  <a:lnTo>
                    <a:pt x="33412" y="454329"/>
                  </a:lnTo>
                  <a:lnTo>
                    <a:pt x="50390" y="408655"/>
                  </a:lnTo>
                  <a:lnTo>
                    <a:pt x="70681" y="364354"/>
                  </a:lnTo>
                  <a:lnTo>
                    <a:pt x="94181" y="321657"/>
                  </a:lnTo>
                  <a:lnTo>
                    <a:pt x="120759" y="280805"/>
                  </a:lnTo>
                  <a:lnTo>
                    <a:pt x="150264" y="242027"/>
                  </a:lnTo>
                  <a:lnTo>
                    <a:pt x="182541" y="205523"/>
                  </a:lnTo>
                  <a:lnTo>
                    <a:pt x="217423" y="171486"/>
                  </a:lnTo>
                  <a:lnTo>
                    <a:pt x="254715" y="140108"/>
                  </a:lnTo>
                  <a:lnTo>
                    <a:pt x="294206" y="111564"/>
                  </a:lnTo>
                  <a:lnTo>
                    <a:pt x="335690" y="86002"/>
                  </a:lnTo>
                  <a:lnTo>
                    <a:pt x="378951" y="63557"/>
                  </a:lnTo>
                  <a:lnTo>
                    <a:pt x="423745" y="44355"/>
                  </a:lnTo>
                  <a:lnTo>
                    <a:pt x="469822" y="28504"/>
                  </a:lnTo>
                  <a:lnTo>
                    <a:pt x="516940" y="16085"/>
                  </a:lnTo>
                  <a:lnTo>
                    <a:pt x="564853" y="7164"/>
                  </a:lnTo>
                  <a:lnTo>
                    <a:pt x="613293" y="1793"/>
                  </a:lnTo>
                  <a:lnTo>
                    <a:pt x="661987" y="0"/>
                  </a:lnTo>
                  <a:lnTo>
                    <a:pt x="678238" y="199"/>
                  </a:lnTo>
                  <a:lnTo>
                    <a:pt x="726873" y="3187"/>
                  </a:lnTo>
                  <a:lnTo>
                    <a:pt x="775157" y="9744"/>
                  </a:lnTo>
                  <a:lnTo>
                    <a:pt x="822837" y="19838"/>
                  </a:lnTo>
                  <a:lnTo>
                    <a:pt x="869645" y="33412"/>
                  </a:lnTo>
                  <a:lnTo>
                    <a:pt x="915318" y="50390"/>
                  </a:lnTo>
                  <a:lnTo>
                    <a:pt x="959620" y="70681"/>
                  </a:lnTo>
                  <a:lnTo>
                    <a:pt x="1002317" y="94181"/>
                  </a:lnTo>
                  <a:lnTo>
                    <a:pt x="1043169" y="120759"/>
                  </a:lnTo>
                  <a:lnTo>
                    <a:pt x="1081947" y="150264"/>
                  </a:lnTo>
                  <a:lnTo>
                    <a:pt x="1118451" y="182541"/>
                  </a:lnTo>
                  <a:lnTo>
                    <a:pt x="1152487" y="217423"/>
                  </a:lnTo>
                  <a:lnTo>
                    <a:pt x="1183865" y="254715"/>
                  </a:lnTo>
                  <a:lnTo>
                    <a:pt x="1212409" y="294206"/>
                  </a:lnTo>
                  <a:lnTo>
                    <a:pt x="1237971" y="335690"/>
                  </a:lnTo>
                  <a:lnTo>
                    <a:pt x="1260417" y="378951"/>
                  </a:lnTo>
                  <a:lnTo>
                    <a:pt x="1279618" y="423745"/>
                  </a:lnTo>
                  <a:lnTo>
                    <a:pt x="1295469" y="469822"/>
                  </a:lnTo>
                  <a:lnTo>
                    <a:pt x="1307889" y="516940"/>
                  </a:lnTo>
                  <a:lnTo>
                    <a:pt x="1316810" y="564853"/>
                  </a:lnTo>
                  <a:lnTo>
                    <a:pt x="1322181" y="613293"/>
                  </a:lnTo>
                  <a:lnTo>
                    <a:pt x="1323974" y="661987"/>
                  </a:lnTo>
                  <a:lnTo>
                    <a:pt x="1323775" y="678238"/>
                  </a:lnTo>
                  <a:lnTo>
                    <a:pt x="1320787" y="726873"/>
                  </a:lnTo>
                  <a:lnTo>
                    <a:pt x="1314229" y="775157"/>
                  </a:lnTo>
                  <a:lnTo>
                    <a:pt x="1304136" y="822837"/>
                  </a:lnTo>
                  <a:lnTo>
                    <a:pt x="1290561" y="869645"/>
                  </a:lnTo>
                  <a:lnTo>
                    <a:pt x="1273583" y="915318"/>
                  </a:lnTo>
                  <a:lnTo>
                    <a:pt x="1253293" y="959620"/>
                  </a:lnTo>
                  <a:lnTo>
                    <a:pt x="1229793" y="1002317"/>
                  </a:lnTo>
                  <a:lnTo>
                    <a:pt x="1203215" y="1043169"/>
                  </a:lnTo>
                  <a:lnTo>
                    <a:pt x="1173710" y="1081947"/>
                  </a:lnTo>
                  <a:lnTo>
                    <a:pt x="1141433" y="1118451"/>
                  </a:lnTo>
                  <a:lnTo>
                    <a:pt x="1106551" y="1152487"/>
                  </a:lnTo>
                  <a:lnTo>
                    <a:pt x="1069259" y="1183865"/>
                  </a:lnTo>
                  <a:lnTo>
                    <a:pt x="1029767" y="1212409"/>
                  </a:lnTo>
                  <a:lnTo>
                    <a:pt x="988284" y="1237971"/>
                  </a:lnTo>
                  <a:lnTo>
                    <a:pt x="945023" y="1260417"/>
                  </a:lnTo>
                  <a:lnTo>
                    <a:pt x="900228" y="1279618"/>
                  </a:lnTo>
                  <a:lnTo>
                    <a:pt x="854152" y="1295469"/>
                  </a:lnTo>
                  <a:lnTo>
                    <a:pt x="807034" y="1307889"/>
                  </a:lnTo>
                  <a:lnTo>
                    <a:pt x="759121" y="1316810"/>
                  </a:lnTo>
                  <a:lnTo>
                    <a:pt x="710681" y="1322181"/>
                  </a:lnTo>
                  <a:lnTo>
                    <a:pt x="661987" y="132397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612678" y="4202670"/>
              <a:ext cx="1323975" cy="2064385"/>
            </a:xfrm>
            <a:custGeom>
              <a:rect b="b" l="l" r="r" t="t"/>
              <a:pathLst>
                <a:path extrusionOk="0" h="2064385" w="1323975">
                  <a:moveTo>
                    <a:pt x="1323975" y="661987"/>
                  </a:moveTo>
                  <a:lnTo>
                    <a:pt x="1322184" y="613295"/>
                  </a:lnTo>
                  <a:lnTo>
                    <a:pt x="1316812" y="564857"/>
                  </a:lnTo>
                  <a:lnTo>
                    <a:pt x="1307896" y="516940"/>
                  </a:lnTo>
                  <a:lnTo>
                    <a:pt x="1295476" y="469823"/>
                  </a:lnTo>
                  <a:lnTo>
                    <a:pt x="1279626" y="423748"/>
                  </a:lnTo>
                  <a:lnTo>
                    <a:pt x="1260424" y="378955"/>
                  </a:lnTo>
                  <a:lnTo>
                    <a:pt x="1237970" y="335686"/>
                  </a:lnTo>
                  <a:lnTo>
                    <a:pt x="1212405" y="294208"/>
                  </a:lnTo>
                  <a:lnTo>
                    <a:pt x="1183868" y="254711"/>
                  </a:lnTo>
                  <a:lnTo>
                    <a:pt x="1152486" y="217424"/>
                  </a:lnTo>
                  <a:lnTo>
                    <a:pt x="1118450" y="182537"/>
                  </a:lnTo>
                  <a:lnTo>
                    <a:pt x="1081951" y="150266"/>
                  </a:lnTo>
                  <a:lnTo>
                    <a:pt x="1043165" y="120764"/>
                  </a:lnTo>
                  <a:lnTo>
                    <a:pt x="1002322" y="94183"/>
                  </a:lnTo>
                  <a:lnTo>
                    <a:pt x="959624" y="70688"/>
                  </a:lnTo>
                  <a:lnTo>
                    <a:pt x="915327" y="50393"/>
                  </a:lnTo>
                  <a:lnTo>
                    <a:pt x="869645" y="33413"/>
                  </a:lnTo>
                  <a:lnTo>
                    <a:pt x="822833" y="19837"/>
                  </a:lnTo>
                  <a:lnTo>
                    <a:pt x="775157" y="9740"/>
                  </a:lnTo>
                  <a:lnTo>
                    <a:pt x="726871" y="3187"/>
                  </a:lnTo>
                  <a:lnTo>
                    <a:pt x="678243" y="203"/>
                  </a:lnTo>
                  <a:lnTo>
                    <a:pt x="661987" y="0"/>
                  </a:lnTo>
                  <a:lnTo>
                    <a:pt x="645744" y="203"/>
                  </a:lnTo>
                  <a:lnTo>
                    <a:pt x="597103" y="3187"/>
                  </a:lnTo>
                  <a:lnTo>
                    <a:pt x="548817" y="9740"/>
                  </a:lnTo>
                  <a:lnTo>
                    <a:pt x="501142" y="19837"/>
                  </a:lnTo>
                  <a:lnTo>
                    <a:pt x="454329" y="33413"/>
                  </a:lnTo>
                  <a:lnTo>
                    <a:pt x="408660" y="50393"/>
                  </a:lnTo>
                  <a:lnTo>
                    <a:pt x="364350" y="70688"/>
                  </a:lnTo>
                  <a:lnTo>
                    <a:pt x="321665" y="94183"/>
                  </a:lnTo>
                  <a:lnTo>
                    <a:pt x="280809" y="120764"/>
                  </a:lnTo>
                  <a:lnTo>
                    <a:pt x="242023" y="150266"/>
                  </a:lnTo>
                  <a:lnTo>
                    <a:pt x="205524" y="182537"/>
                  </a:lnTo>
                  <a:lnTo>
                    <a:pt x="171488" y="217424"/>
                  </a:lnTo>
                  <a:lnTo>
                    <a:pt x="140106" y="254711"/>
                  </a:lnTo>
                  <a:lnTo>
                    <a:pt x="111569" y="294208"/>
                  </a:lnTo>
                  <a:lnTo>
                    <a:pt x="86004" y="335686"/>
                  </a:lnTo>
                  <a:lnTo>
                    <a:pt x="63563" y="378955"/>
                  </a:lnTo>
                  <a:lnTo>
                    <a:pt x="44361" y="423748"/>
                  </a:lnTo>
                  <a:lnTo>
                    <a:pt x="28511" y="469823"/>
                  </a:lnTo>
                  <a:lnTo>
                    <a:pt x="16090" y="516940"/>
                  </a:lnTo>
                  <a:lnTo>
                    <a:pt x="7162" y="564857"/>
                  </a:lnTo>
                  <a:lnTo>
                    <a:pt x="1790" y="613295"/>
                  </a:lnTo>
                  <a:lnTo>
                    <a:pt x="0" y="661987"/>
                  </a:lnTo>
                  <a:lnTo>
                    <a:pt x="203" y="678243"/>
                  </a:lnTo>
                  <a:lnTo>
                    <a:pt x="3187" y="726871"/>
                  </a:lnTo>
                  <a:lnTo>
                    <a:pt x="9740" y="775157"/>
                  </a:lnTo>
                  <a:lnTo>
                    <a:pt x="19837" y="822833"/>
                  </a:lnTo>
                  <a:lnTo>
                    <a:pt x="33413" y="869645"/>
                  </a:lnTo>
                  <a:lnTo>
                    <a:pt x="50393" y="915314"/>
                  </a:lnTo>
                  <a:lnTo>
                    <a:pt x="70688" y="959624"/>
                  </a:lnTo>
                  <a:lnTo>
                    <a:pt x="94183" y="1002322"/>
                  </a:lnTo>
                  <a:lnTo>
                    <a:pt x="120764" y="1043165"/>
                  </a:lnTo>
                  <a:lnTo>
                    <a:pt x="150266" y="1081951"/>
                  </a:lnTo>
                  <a:lnTo>
                    <a:pt x="182537" y="1118450"/>
                  </a:lnTo>
                  <a:lnTo>
                    <a:pt x="217424" y="1152486"/>
                  </a:lnTo>
                  <a:lnTo>
                    <a:pt x="254711" y="1183868"/>
                  </a:lnTo>
                  <a:lnTo>
                    <a:pt x="294208" y="1212405"/>
                  </a:lnTo>
                  <a:lnTo>
                    <a:pt x="335686" y="1237970"/>
                  </a:lnTo>
                  <a:lnTo>
                    <a:pt x="378955" y="1260411"/>
                  </a:lnTo>
                  <a:lnTo>
                    <a:pt x="423748" y="1279613"/>
                  </a:lnTo>
                  <a:lnTo>
                    <a:pt x="469823" y="1295476"/>
                  </a:lnTo>
                  <a:lnTo>
                    <a:pt x="516940" y="1307884"/>
                  </a:lnTo>
                  <a:lnTo>
                    <a:pt x="564857" y="1316812"/>
                  </a:lnTo>
                  <a:lnTo>
                    <a:pt x="613295" y="1322184"/>
                  </a:lnTo>
                  <a:lnTo>
                    <a:pt x="632155" y="1323276"/>
                  </a:lnTo>
                  <a:lnTo>
                    <a:pt x="632155" y="2063762"/>
                  </a:lnTo>
                  <a:lnTo>
                    <a:pt x="689305" y="2063762"/>
                  </a:lnTo>
                  <a:lnTo>
                    <a:pt x="689305" y="1323365"/>
                  </a:lnTo>
                  <a:lnTo>
                    <a:pt x="694474" y="1323174"/>
                  </a:lnTo>
                  <a:lnTo>
                    <a:pt x="743026" y="1318996"/>
                  </a:lnTo>
                  <a:lnTo>
                    <a:pt x="791133" y="1311249"/>
                  </a:lnTo>
                  <a:lnTo>
                    <a:pt x="838542" y="1299997"/>
                  </a:lnTo>
                  <a:lnTo>
                    <a:pt x="885012" y="1285278"/>
                  </a:lnTo>
                  <a:lnTo>
                    <a:pt x="930262" y="1267180"/>
                  </a:lnTo>
                  <a:lnTo>
                    <a:pt x="974051" y="1245806"/>
                  </a:lnTo>
                  <a:lnTo>
                    <a:pt x="1016152" y="1221270"/>
                  </a:lnTo>
                  <a:lnTo>
                    <a:pt x="1056335" y="1193698"/>
                  </a:lnTo>
                  <a:lnTo>
                    <a:pt x="1094384" y="1163243"/>
                  </a:lnTo>
                  <a:lnTo>
                    <a:pt x="1130084" y="1130084"/>
                  </a:lnTo>
                  <a:lnTo>
                    <a:pt x="1163243" y="1094384"/>
                  </a:lnTo>
                  <a:lnTo>
                    <a:pt x="1193698" y="1056335"/>
                  </a:lnTo>
                  <a:lnTo>
                    <a:pt x="1221270" y="1016139"/>
                  </a:lnTo>
                  <a:lnTo>
                    <a:pt x="1245806" y="974051"/>
                  </a:lnTo>
                  <a:lnTo>
                    <a:pt x="1267180" y="930262"/>
                  </a:lnTo>
                  <a:lnTo>
                    <a:pt x="1285278" y="884999"/>
                  </a:lnTo>
                  <a:lnTo>
                    <a:pt x="1299997" y="838542"/>
                  </a:lnTo>
                  <a:lnTo>
                    <a:pt x="1311262" y="791133"/>
                  </a:lnTo>
                  <a:lnTo>
                    <a:pt x="1318996" y="743026"/>
                  </a:lnTo>
                  <a:lnTo>
                    <a:pt x="1323174" y="694474"/>
                  </a:lnTo>
                  <a:lnTo>
                    <a:pt x="1323771" y="678243"/>
                  </a:lnTo>
                  <a:lnTo>
                    <a:pt x="1323975" y="661987"/>
                  </a:lnTo>
                  <a:close/>
                </a:path>
              </a:pathLst>
            </a:custGeom>
            <a:solidFill>
              <a:srgbClr val="2B91D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31" name="Google Shape;13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3151" y="4067734"/>
              <a:ext cx="1819274" cy="153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69466" y="4140279"/>
              <a:ext cx="1409699" cy="139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5"/>
          <p:cNvSpPr txBox="1"/>
          <p:nvPr/>
        </p:nvSpPr>
        <p:spPr>
          <a:xfrm>
            <a:off x="506488" y="6427782"/>
            <a:ext cx="25293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</a:rPr>
              <a:t>INTRODUÇÃO</a:t>
            </a:r>
            <a:endParaRPr sz="2800"/>
          </a:p>
          <a:p>
            <a:pPr indent="0" lvl="0" marL="81280" marR="73660" rtl="0" algn="ctr">
              <a:lnSpc>
                <a:spcPct val="1242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Ciclos de vida para  Sistemas de  Informação</a:t>
            </a:r>
            <a:endParaRPr sz="2400"/>
          </a:p>
        </p:txBody>
      </p:sp>
      <p:sp>
        <p:nvSpPr>
          <p:cNvPr id="134" name="Google Shape;134;p15"/>
          <p:cNvSpPr txBox="1"/>
          <p:nvPr/>
        </p:nvSpPr>
        <p:spPr>
          <a:xfrm>
            <a:off x="3921951" y="6775031"/>
            <a:ext cx="2967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671830" lvl="0" marL="683895" marR="5080" rtl="0" algn="l">
              <a:lnSpc>
                <a:spcPct val="119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</a:rPr>
              <a:t>PRINCIPAIS  FASES</a:t>
            </a:r>
            <a:endParaRPr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EFE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